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3"/>
  </p:notesMasterIdLst>
  <p:sldIdLst>
    <p:sldId id="312" r:id="rId2"/>
    <p:sldId id="309" r:id="rId3"/>
    <p:sldId id="260" r:id="rId4"/>
    <p:sldId id="300" r:id="rId5"/>
    <p:sldId id="301" r:id="rId6"/>
    <p:sldId id="272" r:id="rId7"/>
    <p:sldId id="271" r:id="rId8"/>
    <p:sldId id="303" r:id="rId9"/>
    <p:sldId id="304" r:id="rId10"/>
    <p:sldId id="261" r:id="rId11"/>
    <p:sldId id="268" r:id="rId12"/>
    <p:sldId id="291" r:id="rId13"/>
    <p:sldId id="292" r:id="rId14"/>
    <p:sldId id="274" r:id="rId15"/>
    <p:sldId id="302" r:id="rId16"/>
    <p:sldId id="276" r:id="rId17"/>
    <p:sldId id="265" r:id="rId18"/>
    <p:sldId id="266" r:id="rId19"/>
    <p:sldId id="306" r:id="rId20"/>
    <p:sldId id="305" r:id="rId21"/>
    <p:sldId id="311"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CC5D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31"/>
    <p:restoredTop sz="94604"/>
  </p:normalViewPr>
  <p:slideViewPr>
    <p:cSldViewPr snapToGrid="0">
      <p:cViewPr varScale="1">
        <p:scale>
          <a:sx n="114" d="100"/>
          <a:sy n="114" d="100"/>
        </p:scale>
        <p:origin x="576" y="16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C77F09-7E7C-9448-8CF3-AEBB1B5B9698}" type="datetimeFigureOut">
              <a:rPr lang="en-US" smtClean="0"/>
              <a:t>9/15/23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1C8B95A-3C95-1346-AB8F-96C4D66CCA16}" type="slidenum">
              <a:rPr lang="en-US" smtClean="0"/>
              <a:t>‹#›</a:t>
            </a:fld>
            <a:endParaRPr lang="en-US"/>
          </a:p>
        </p:txBody>
      </p:sp>
    </p:spTree>
    <p:extLst>
      <p:ext uri="{BB962C8B-B14F-4D97-AF65-F5344CB8AC3E}">
        <p14:creationId xmlns:p14="http://schemas.microsoft.com/office/powerpoint/2010/main" val="25167061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Using preliminary descriptive linear models, time presented a higher R^2 than driving distance. This is probably because drive time takes road conditions into account (number of traffic lights, stop signs, traffic conditions, street directions </a:t>
            </a:r>
            <a:r>
              <a:rPr lang="en-US" sz="1200" dirty="0" err="1"/>
              <a:t>etc</a:t>
            </a:r>
            <a:r>
              <a:rPr lang="en-US" sz="1200" dirty="0"/>
              <a:t>)</a:t>
            </a:r>
          </a:p>
          <a:p>
            <a:endParaRPr lang="en-US" dirty="0"/>
          </a:p>
        </p:txBody>
      </p:sp>
      <p:sp>
        <p:nvSpPr>
          <p:cNvPr id="4" name="Slide Number Placeholder 3"/>
          <p:cNvSpPr>
            <a:spLocks noGrp="1"/>
          </p:cNvSpPr>
          <p:nvPr>
            <p:ph type="sldNum" sz="quarter" idx="5"/>
          </p:nvPr>
        </p:nvSpPr>
        <p:spPr/>
        <p:txBody>
          <a:bodyPr/>
          <a:lstStyle/>
          <a:p>
            <a:fld id="{D1C8B95A-3C95-1346-AB8F-96C4D66CCA16}" type="slidenum">
              <a:rPr lang="en-US" smtClean="0"/>
              <a:t>3</a:t>
            </a:fld>
            <a:endParaRPr lang="en-US"/>
          </a:p>
        </p:txBody>
      </p:sp>
    </p:spTree>
    <p:extLst>
      <p:ext uri="{BB962C8B-B14F-4D97-AF65-F5344CB8AC3E}">
        <p14:creationId xmlns:p14="http://schemas.microsoft.com/office/powerpoint/2010/main" val="37254626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0DFB53-E568-3A78-DA76-616A7ADD17B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98D539C-4FBF-221B-CCBD-E05BBC1B91E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7B59E42-C079-0030-04F1-8DBE9B2805D6}"/>
              </a:ext>
            </a:extLst>
          </p:cNvPr>
          <p:cNvSpPr>
            <a:spLocks noGrp="1"/>
          </p:cNvSpPr>
          <p:nvPr>
            <p:ph type="dt" sz="half" idx="10"/>
          </p:nvPr>
        </p:nvSpPr>
        <p:spPr/>
        <p:txBody>
          <a:bodyPr/>
          <a:lstStyle/>
          <a:p>
            <a:fld id="{90B0A8CB-40E7-AD43-BA9D-877E7F09CF84}" type="datetimeFigureOut">
              <a:rPr lang="en-US" smtClean="0"/>
              <a:t>9/15/23</a:t>
            </a:fld>
            <a:endParaRPr lang="en-US"/>
          </a:p>
        </p:txBody>
      </p:sp>
      <p:sp>
        <p:nvSpPr>
          <p:cNvPr id="5" name="Footer Placeholder 4">
            <a:extLst>
              <a:ext uri="{FF2B5EF4-FFF2-40B4-BE49-F238E27FC236}">
                <a16:creationId xmlns:a16="http://schemas.microsoft.com/office/drawing/2014/main" id="{7E9EA52A-C678-183E-F44F-ACCBE8FAE3C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467FCD-14B3-F6E9-6E08-9D0C2CC8210E}"/>
              </a:ext>
            </a:extLst>
          </p:cNvPr>
          <p:cNvSpPr>
            <a:spLocks noGrp="1"/>
          </p:cNvSpPr>
          <p:nvPr>
            <p:ph type="sldNum" sz="quarter" idx="12"/>
          </p:nvPr>
        </p:nvSpPr>
        <p:spPr/>
        <p:txBody>
          <a:bodyPr/>
          <a:lstStyle/>
          <a:p>
            <a:fld id="{1895D61E-5D10-254A-8A74-F603D1577135}" type="slidenum">
              <a:rPr lang="en-US" smtClean="0"/>
              <a:t>‹#›</a:t>
            </a:fld>
            <a:endParaRPr lang="en-US"/>
          </a:p>
        </p:txBody>
      </p:sp>
    </p:spTree>
    <p:extLst>
      <p:ext uri="{BB962C8B-B14F-4D97-AF65-F5344CB8AC3E}">
        <p14:creationId xmlns:p14="http://schemas.microsoft.com/office/powerpoint/2010/main" val="8121832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BE8F66-F146-D125-061B-D986758508F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56A1FCB-C90D-3C5D-7B6E-83FF21B83C7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911D23-ED2E-B306-8596-9439E43141E4}"/>
              </a:ext>
            </a:extLst>
          </p:cNvPr>
          <p:cNvSpPr>
            <a:spLocks noGrp="1"/>
          </p:cNvSpPr>
          <p:nvPr>
            <p:ph type="dt" sz="half" idx="10"/>
          </p:nvPr>
        </p:nvSpPr>
        <p:spPr/>
        <p:txBody>
          <a:bodyPr/>
          <a:lstStyle/>
          <a:p>
            <a:fld id="{90B0A8CB-40E7-AD43-BA9D-877E7F09CF84}" type="datetimeFigureOut">
              <a:rPr lang="en-US" smtClean="0"/>
              <a:t>9/15/23</a:t>
            </a:fld>
            <a:endParaRPr lang="en-US"/>
          </a:p>
        </p:txBody>
      </p:sp>
      <p:sp>
        <p:nvSpPr>
          <p:cNvPr id="5" name="Footer Placeholder 4">
            <a:extLst>
              <a:ext uri="{FF2B5EF4-FFF2-40B4-BE49-F238E27FC236}">
                <a16:creationId xmlns:a16="http://schemas.microsoft.com/office/drawing/2014/main" id="{98E2434B-5A66-7D75-00FA-9B063B36535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ACA8DFC-7C60-826D-1CF5-1C32D76E49AB}"/>
              </a:ext>
            </a:extLst>
          </p:cNvPr>
          <p:cNvSpPr>
            <a:spLocks noGrp="1"/>
          </p:cNvSpPr>
          <p:nvPr>
            <p:ph type="sldNum" sz="quarter" idx="12"/>
          </p:nvPr>
        </p:nvSpPr>
        <p:spPr/>
        <p:txBody>
          <a:bodyPr/>
          <a:lstStyle/>
          <a:p>
            <a:fld id="{1895D61E-5D10-254A-8A74-F603D1577135}" type="slidenum">
              <a:rPr lang="en-US" smtClean="0"/>
              <a:t>‹#›</a:t>
            </a:fld>
            <a:endParaRPr lang="en-US"/>
          </a:p>
        </p:txBody>
      </p:sp>
    </p:spTree>
    <p:extLst>
      <p:ext uri="{BB962C8B-B14F-4D97-AF65-F5344CB8AC3E}">
        <p14:creationId xmlns:p14="http://schemas.microsoft.com/office/powerpoint/2010/main" val="9212857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1F9B4B7-CB05-D0C5-E017-58255BE3351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FEA09D6-2463-6F19-15DF-F37F5DB6B82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90B16B0-FA88-F0A2-2CF9-FCC82E276C12}"/>
              </a:ext>
            </a:extLst>
          </p:cNvPr>
          <p:cNvSpPr>
            <a:spLocks noGrp="1"/>
          </p:cNvSpPr>
          <p:nvPr>
            <p:ph type="dt" sz="half" idx="10"/>
          </p:nvPr>
        </p:nvSpPr>
        <p:spPr/>
        <p:txBody>
          <a:bodyPr/>
          <a:lstStyle/>
          <a:p>
            <a:fld id="{90B0A8CB-40E7-AD43-BA9D-877E7F09CF84}" type="datetimeFigureOut">
              <a:rPr lang="en-US" smtClean="0"/>
              <a:t>9/15/23</a:t>
            </a:fld>
            <a:endParaRPr lang="en-US"/>
          </a:p>
        </p:txBody>
      </p:sp>
      <p:sp>
        <p:nvSpPr>
          <p:cNvPr id="5" name="Footer Placeholder 4">
            <a:extLst>
              <a:ext uri="{FF2B5EF4-FFF2-40B4-BE49-F238E27FC236}">
                <a16:creationId xmlns:a16="http://schemas.microsoft.com/office/drawing/2014/main" id="{0AEC8FD5-427B-F5C2-1C0F-9A7E545CA0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FC573D2-C86F-B629-3134-9674A27F585C}"/>
              </a:ext>
            </a:extLst>
          </p:cNvPr>
          <p:cNvSpPr>
            <a:spLocks noGrp="1"/>
          </p:cNvSpPr>
          <p:nvPr>
            <p:ph type="sldNum" sz="quarter" idx="12"/>
          </p:nvPr>
        </p:nvSpPr>
        <p:spPr/>
        <p:txBody>
          <a:bodyPr/>
          <a:lstStyle/>
          <a:p>
            <a:fld id="{1895D61E-5D10-254A-8A74-F603D1577135}" type="slidenum">
              <a:rPr lang="en-US" smtClean="0"/>
              <a:t>‹#›</a:t>
            </a:fld>
            <a:endParaRPr lang="en-US"/>
          </a:p>
        </p:txBody>
      </p:sp>
    </p:spTree>
    <p:extLst>
      <p:ext uri="{BB962C8B-B14F-4D97-AF65-F5344CB8AC3E}">
        <p14:creationId xmlns:p14="http://schemas.microsoft.com/office/powerpoint/2010/main" val="3558020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D10CE3-A168-2C2C-C93D-EB4836E91CE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72EDAF0-CE4E-8D8D-945B-609FB060CF9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93124FD-7094-B400-5544-49B5CA79C677}"/>
              </a:ext>
            </a:extLst>
          </p:cNvPr>
          <p:cNvSpPr>
            <a:spLocks noGrp="1"/>
          </p:cNvSpPr>
          <p:nvPr>
            <p:ph type="dt" sz="half" idx="10"/>
          </p:nvPr>
        </p:nvSpPr>
        <p:spPr/>
        <p:txBody>
          <a:bodyPr/>
          <a:lstStyle/>
          <a:p>
            <a:fld id="{90B0A8CB-40E7-AD43-BA9D-877E7F09CF84}" type="datetimeFigureOut">
              <a:rPr lang="en-US" smtClean="0"/>
              <a:t>9/15/23</a:t>
            </a:fld>
            <a:endParaRPr lang="en-US"/>
          </a:p>
        </p:txBody>
      </p:sp>
      <p:sp>
        <p:nvSpPr>
          <p:cNvPr id="5" name="Footer Placeholder 4">
            <a:extLst>
              <a:ext uri="{FF2B5EF4-FFF2-40B4-BE49-F238E27FC236}">
                <a16:creationId xmlns:a16="http://schemas.microsoft.com/office/drawing/2014/main" id="{E2ACD20A-E83B-3C31-9479-EACAE9F9EB5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10297DA-8643-E4AA-41C5-CA408317B5BB}"/>
              </a:ext>
            </a:extLst>
          </p:cNvPr>
          <p:cNvSpPr>
            <a:spLocks noGrp="1"/>
          </p:cNvSpPr>
          <p:nvPr>
            <p:ph type="sldNum" sz="quarter" idx="12"/>
          </p:nvPr>
        </p:nvSpPr>
        <p:spPr/>
        <p:txBody>
          <a:bodyPr/>
          <a:lstStyle/>
          <a:p>
            <a:fld id="{1895D61E-5D10-254A-8A74-F603D1577135}" type="slidenum">
              <a:rPr lang="en-US" smtClean="0"/>
              <a:t>‹#›</a:t>
            </a:fld>
            <a:endParaRPr lang="en-US"/>
          </a:p>
        </p:txBody>
      </p:sp>
    </p:spTree>
    <p:extLst>
      <p:ext uri="{BB962C8B-B14F-4D97-AF65-F5344CB8AC3E}">
        <p14:creationId xmlns:p14="http://schemas.microsoft.com/office/powerpoint/2010/main" val="9273145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BC6BC-23F6-8BE8-BB63-3BF3C5E56A9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3BE7E00-F055-731B-211A-4907C100867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0BFC2EE-55E7-ECBB-628C-0F88B2F4E2BC}"/>
              </a:ext>
            </a:extLst>
          </p:cNvPr>
          <p:cNvSpPr>
            <a:spLocks noGrp="1"/>
          </p:cNvSpPr>
          <p:nvPr>
            <p:ph type="dt" sz="half" idx="10"/>
          </p:nvPr>
        </p:nvSpPr>
        <p:spPr/>
        <p:txBody>
          <a:bodyPr/>
          <a:lstStyle/>
          <a:p>
            <a:fld id="{90B0A8CB-40E7-AD43-BA9D-877E7F09CF84}" type="datetimeFigureOut">
              <a:rPr lang="en-US" smtClean="0"/>
              <a:t>9/15/23</a:t>
            </a:fld>
            <a:endParaRPr lang="en-US"/>
          </a:p>
        </p:txBody>
      </p:sp>
      <p:sp>
        <p:nvSpPr>
          <p:cNvPr id="5" name="Footer Placeholder 4">
            <a:extLst>
              <a:ext uri="{FF2B5EF4-FFF2-40B4-BE49-F238E27FC236}">
                <a16:creationId xmlns:a16="http://schemas.microsoft.com/office/drawing/2014/main" id="{F249DA14-CD21-B7E2-9647-0E00006B0FF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9728E1-55C7-FC9C-5744-D116DE2B420B}"/>
              </a:ext>
            </a:extLst>
          </p:cNvPr>
          <p:cNvSpPr>
            <a:spLocks noGrp="1"/>
          </p:cNvSpPr>
          <p:nvPr>
            <p:ph type="sldNum" sz="quarter" idx="12"/>
          </p:nvPr>
        </p:nvSpPr>
        <p:spPr/>
        <p:txBody>
          <a:bodyPr/>
          <a:lstStyle/>
          <a:p>
            <a:fld id="{1895D61E-5D10-254A-8A74-F603D1577135}" type="slidenum">
              <a:rPr lang="en-US" smtClean="0"/>
              <a:t>‹#›</a:t>
            </a:fld>
            <a:endParaRPr lang="en-US"/>
          </a:p>
        </p:txBody>
      </p:sp>
    </p:spTree>
    <p:extLst>
      <p:ext uri="{BB962C8B-B14F-4D97-AF65-F5344CB8AC3E}">
        <p14:creationId xmlns:p14="http://schemas.microsoft.com/office/powerpoint/2010/main" val="989609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4887B3-FDE8-B072-8F91-5276700F0E7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9B8E391-26F5-31CE-3BB3-7F99BC5CDBA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9B4E007-33B3-437F-4C7E-334E756C80F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AEBA769-9620-303A-582C-8D0C29135495}"/>
              </a:ext>
            </a:extLst>
          </p:cNvPr>
          <p:cNvSpPr>
            <a:spLocks noGrp="1"/>
          </p:cNvSpPr>
          <p:nvPr>
            <p:ph type="dt" sz="half" idx="10"/>
          </p:nvPr>
        </p:nvSpPr>
        <p:spPr/>
        <p:txBody>
          <a:bodyPr/>
          <a:lstStyle/>
          <a:p>
            <a:fld id="{90B0A8CB-40E7-AD43-BA9D-877E7F09CF84}" type="datetimeFigureOut">
              <a:rPr lang="en-US" smtClean="0"/>
              <a:t>9/15/23</a:t>
            </a:fld>
            <a:endParaRPr lang="en-US"/>
          </a:p>
        </p:txBody>
      </p:sp>
      <p:sp>
        <p:nvSpPr>
          <p:cNvPr id="6" name="Footer Placeholder 5">
            <a:extLst>
              <a:ext uri="{FF2B5EF4-FFF2-40B4-BE49-F238E27FC236}">
                <a16:creationId xmlns:a16="http://schemas.microsoft.com/office/drawing/2014/main" id="{86DED60B-531C-A5C7-4728-56A26511878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3E7FCC5-40DD-1CED-58BA-B7F35ACBEF4C}"/>
              </a:ext>
            </a:extLst>
          </p:cNvPr>
          <p:cNvSpPr>
            <a:spLocks noGrp="1"/>
          </p:cNvSpPr>
          <p:nvPr>
            <p:ph type="sldNum" sz="quarter" idx="12"/>
          </p:nvPr>
        </p:nvSpPr>
        <p:spPr/>
        <p:txBody>
          <a:bodyPr/>
          <a:lstStyle/>
          <a:p>
            <a:fld id="{1895D61E-5D10-254A-8A74-F603D1577135}" type="slidenum">
              <a:rPr lang="en-US" smtClean="0"/>
              <a:t>‹#›</a:t>
            </a:fld>
            <a:endParaRPr lang="en-US"/>
          </a:p>
        </p:txBody>
      </p:sp>
    </p:spTree>
    <p:extLst>
      <p:ext uri="{BB962C8B-B14F-4D97-AF65-F5344CB8AC3E}">
        <p14:creationId xmlns:p14="http://schemas.microsoft.com/office/powerpoint/2010/main" val="3884864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0465FD-DF8F-15D8-B280-EA773152195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536182C-8992-2CED-E2AB-B461D911F4F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F9FFD8F-259F-E645-CD93-618855168A8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1971E11-D623-EB84-94E9-597FA0B8A4B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BB6C7F2-4FAF-2472-4B30-774FA3FDD2D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EDD3039-0E8A-2875-93C1-9ACB84B2B1E5}"/>
              </a:ext>
            </a:extLst>
          </p:cNvPr>
          <p:cNvSpPr>
            <a:spLocks noGrp="1"/>
          </p:cNvSpPr>
          <p:nvPr>
            <p:ph type="dt" sz="half" idx="10"/>
          </p:nvPr>
        </p:nvSpPr>
        <p:spPr/>
        <p:txBody>
          <a:bodyPr/>
          <a:lstStyle/>
          <a:p>
            <a:fld id="{90B0A8CB-40E7-AD43-BA9D-877E7F09CF84}" type="datetimeFigureOut">
              <a:rPr lang="en-US" smtClean="0"/>
              <a:t>9/15/23</a:t>
            </a:fld>
            <a:endParaRPr lang="en-US"/>
          </a:p>
        </p:txBody>
      </p:sp>
      <p:sp>
        <p:nvSpPr>
          <p:cNvPr id="8" name="Footer Placeholder 7">
            <a:extLst>
              <a:ext uri="{FF2B5EF4-FFF2-40B4-BE49-F238E27FC236}">
                <a16:creationId xmlns:a16="http://schemas.microsoft.com/office/drawing/2014/main" id="{70F3828E-F357-045A-829A-AF6774EDEBF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6D86614-067B-D8CF-B234-FD7C659F8366}"/>
              </a:ext>
            </a:extLst>
          </p:cNvPr>
          <p:cNvSpPr>
            <a:spLocks noGrp="1"/>
          </p:cNvSpPr>
          <p:nvPr>
            <p:ph type="sldNum" sz="quarter" idx="12"/>
          </p:nvPr>
        </p:nvSpPr>
        <p:spPr/>
        <p:txBody>
          <a:bodyPr/>
          <a:lstStyle/>
          <a:p>
            <a:fld id="{1895D61E-5D10-254A-8A74-F603D1577135}" type="slidenum">
              <a:rPr lang="en-US" smtClean="0"/>
              <a:t>‹#›</a:t>
            </a:fld>
            <a:endParaRPr lang="en-US"/>
          </a:p>
        </p:txBody>
      </p:sp>
    </p:spTree>
    <p:extLst>
      <p:ext uri="{BB962C8B-B14F-4D97-AF65-F5344CB8AC3E}">
        <p14:creationId xmlns:p14="http://schemas.microsoft.com/office/powerpoint/2010/main" val="25662588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5ED941-FF86-2FDD-2FAF-BF65587EB39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D4F955A-FE09-9135-708D-E5358B64DA28}"/>
              </a:ext>
            </a:extLst>
          </p:cNvPr>
          <p:cNvSpPr>
            <a:spLocks noGrp="1"/>
          </p:cNvSpPr>
          <p:nvPr>
            <p:ph type="dt" sz="half" idx="10"/>
          </p:nvPr>
        </p:nvSpPr>
        <p:spPr/>
        <p:txBody>
          <a:bodyPr/>
          <a:lstStyle/>
          <a:p>
            <a:fld id="{90B0A8CB-40E7-AD43-BA9D-877E7F09CF84}" type="datetimeFigureOut">
              <a:rPr lang="en-US" smtClean="0"/>
              <a:t>9/15/23</a:t>
            </a:fld>
            <a:endParaRPr lang="en-US"/>
          </a:p>
        </p:txBody>
      </p:sp>
      <p:sp>
        <p:nvSpPr>
          <p:cNvPr id="4" name="Footer Placeholder 3">
            <a:extLst>
              <a:ext uri="{FF2B5EF4-FFF2-40B4-BE49-F238E27FC236}">
                <a16:creationId xmlns:a16="http://schemas.microsoft.com/office/drawing/2014/main" id="{8F324FE1-2DC9-775B-00A4-45C3B675D52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9F35ED2-4AD0-6531-EC5D-BDA303CDDF66}"/>
              </a:ext>
            </a:extLst>
          </p:cNvPr>
          <p:cNvSpPr>
            <a:spLocks noGrp="1"/>
          </p:cNvSpPr>
          <p:nvPr>
            <p:ph type="sldNum" sz="quarter" idx="12"/>
          </p:nvPr>
        </p:nvSpPr>
        <p:spPr/>
        <p:txBody>
          <a:bodyPr/>
          <a:lstStyle/>
          <a:p>
            <a:fld id="{1895D61E-5D10-254A-8A74-F603D1577135}" type="slidenum">
              <a:rPr lang="en-US" smtClean="0"/>
              <a:t>‹#›</a:t>
            </a:fld>
            <a:endParaRPr lang="en-US"/>
          </a:p>
        </p:txBody>
      </p:sp>
    </p:spTree>
    <p:extLst>
      <p:ext uri="{BB962C8B-B14F-4D97-AF65-F5344CB8AC3E}">
        <p14:creationId xmlns:p14="http://schemas.microsoft.com/office/powerpoint/2010/main" val="33609236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E996B91-9F56-0952-0B56-0BFF69FF732E}"/>
              </a:ext>
            </a:extLst>
          </p:cNvPr>
          <p:cNvSpPr>
            <a:spLocks noGrp="1"/>
          </p:cNvSpPr>
          <p:nvPr>
            <p:ph type="dt" sz="half" idx="10"/>
          </p:nvPr>
        </p:nvSpPr>
        <p:spPr/>
        <p:txBody>
          <a:bodyPr/>
          <a:lstStyle/>
          <a:p>
            <a:fld id="{90B0A8CB-40E7-AD43-BA9D-877E7F09CF84}" type="datetimeFigureOut">
              <a:rPr lang="en-US" smtClean="0"/>
              <a:t>9/15/23</a:t>
            </a:fld>
            <a:endParaRPr lang="en-US"/>
          </a:p>
        </p:txBody>
      </p:sp>
      <p:sp>
        <p:nvSpPr>
          <p:cNvPr id="3" name="Footer Placeholder 2">
            <a:extLst>
              <a:ext uri="{FF2B5EF4-FFF2-40B4-BE49-F238E27FC236}">
                <a16:creationId xmlns:a16="http://schemas.microsoft.com/office/drawing/2014/main" id="{3B2EFACA-3125-A55D-5FB8-842D0F1FFA4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770D8F8-AEEF-B488-6B8C-44076258CBA4}"/>
              </a:ext>
            </a:extLst>
          </p:cNvPr>
          <p:cNvSpPr>
            <a:spLocks noGrp="1"/>
          </p:cNvSpPr>
          <p:nvPr>
            <p:ph type="sldNum" sz="quarter" idx="12"/>
          </p:nvPr>
        </p:nvSpPr>
        <p:spPr/>
        <p:txBody>
          <a:bodyPr/>
          <a:lstStyle/>
          <a:p>
            <a:fld id="{1895D61E-5D10-254A-8A74-F603D1577135}" type="slidenum">
              <a:rPr lang="en-US" smtClean="0"/>
              <a:t>‹#›</a:t>
            </a:fld>
            <a:endParaRPr lang="en-US"/>
          </a:p>
        </p:txBody>
      </p:sp>
    </p:spTree>
    <p:extLst>
      <p:ext uri="{BB962C8B-B14F-4D97-AF65-F5344CB8AC3E}">
        <p14:creationId xmlns:p14="http://schemas.microsoft.com/office/powerpoint/2010/main" val="27473931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BF8479-E501-5CB7-D29E-DA3B03B998B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39FBFBB-65D6-96C9-59D6-A3939F7586A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54EBE7A-0634-91F6-069D-FF5D96DC06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2DCD1D8-B098-22D8-85C6-7C716125BE46}"/>
              </a:ext>
            </a:extLst>
          </p:cNvPr>
          <p:cNvSpPr>
            <a:spLocks noGrp="1"/>
          </p:cNvSpPr>
          <p:nvPr>
            <p:ph type="dt" sz="half" idx="10"/>
          </p:nvPr>
        </p:nvSpPr>
        <p:spPr/>
        <p:txBody>
          <a:bodyPr/>
          <a:lstStyle/>
          <a:p>
            <a:fld id="{90B0A8CB-40E7-AD43-BA9D-877E7F09CF84}" type="datetimeFigureOut">
              <a:rPr lang="en-US" smtClean="0"/>
              <a:t>9/15/23</a:t>
            </a:fld>
            <a:endParaRPr lang="en-US"/>
          </a:p>
        </p:txBody>
      </p:sp>
      <p:sp>
        <p:nvSpPr>
          <p:cNvPr id="6" name="Footer Placeholder 5">
            <a:extLst>
              <a:ext uri="{FF2B5EF4-FFF2-40B4-BE49-F238E27FC236}">
                <a16:creationId xmlns:a16="http://schemas.microsoft.com/office/drawing/2014/main" id="{3FC6A90C-1ADC-F4AE-0665-888D8D8F97F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EEBA8B7-5A3C-69DB-68A9-D952BD05C459}"/>
              </a:ext>
            </a:extLst>
          </p:cNvPr>
          <p:cNvSpPr>
            <a:spLocks noGrp="1"/>
          </p:cNvSpPr>
          <p:nvPr>
            <p:ph type="sldNum" sz="quarter" idx="12"/>
          </p:nvPr>
        </p:nvSpPr>
        <p:spPr/>
        <p:txBody>
          <a:bodyPr/>
          <a:lstStyle/>
          <a:p>
            <a:fld id="{1895D61E-5D10-254A-8A74-F603D1577135}" type="slidenum">
              <a:rPr lang="en-US" smtClean="0"/>
              <a:t>‹#›</a:t>
            </a:fld>
            <a:endParaRPr lang="en-US"/>
          </a:p>
        </p:txBody>
      </p:sp>
    </p:spTree>
    <p:extLst>
      <p:ext uri="{BB962C8B-B14F-4D97-AF65-F5344CB8AC3E}">
        <p14:creationId xmlns:p14="http://schemas.microsoft.com/office/powerpoint/2010/main" val="22520646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122CE7-7FB7-772A-8E7B-597D710558B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471ECD8-E36B-2078-9921-F8FDD134450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5C33D9B-4AED-3989-C732-61E8D1F98F4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FC4CA21-B3B8-9C40-C88B-22166384B9DF}"/>
              </a:ext>
            </a:extLst>
          </p:cNvPr>
          <p:cNvSpPr>
            <a:spLocks noGrp="1"/>
          </p:cNvSpPr>
          <p:nvPr>
            <p:ph type="dt" sz="half" idx="10"/>
          </p:nvPr>
        </p:nvSpPr>
        <p:spPr/>
        <p:txBody>
          <a:bodyPr/>
          <a:lstStyle/>
          <a:p>
            <a:fld id="{90B0A8CB-40E7-AD43-BA9D-877E7F09CF84}" type="datetimeFigureOut">
              <a:rPr lang="en-US" smtClean="0"/>
              <a:t>9/15/23</a:t>
            </a:fld>
            <a:endParaRPr lang="en-US"/>
          </a:p>
        </p:txBody>
      </p:sp>
      <p:sp>
        <p:nvSpPr>
          <p:cNvPr id="6" name="Footer Placeholder 5">
            <a:extLst>
              <a:ext uri="{FF2B5EF4-FFF2-40B4-BE49-F238E27FC236}">
                <a16:creationId xmlns:a16="http://schemas.microsoft.com/office/drawing/2014/main" id="{0E53F9B2-B51C-F4D5-7778-9DA76856C2C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2ED00D9-9999-2AAD-1328-F5D7DAACCB9A}"/>
              </a:ext>
            </a:extLst>
          </p:cNvPr>
          <p:cNvSpPr>
            <a:spLocks noGrp="1"/>
          </p:cNvSpPr>
          <p:nvPr>
            <p:ph type="sldNum" sz="quarter" idx="12"/>
          </p:nvPr>
        </p:nvSpPr>
        <p:spPr/>
        <p:txBody>
          <a:bodyPr/>
          <a:lstStyle/>
          <a:p>
            <a:fld id="{1895D61E-5D10-254A-8A74-F603D1577135}" type="slidenum">
              <a:rPr lang="en-US" smtClean="0"/>
              <a:t>‹#›</a:t>
            </a:fld>
            <a:endParaRPr lang="en-US"/>
          </a:p>
        </p:txBody>
      </p:sp>
    </p:spTree>
    <p:extLst>
      <p:ext uri="{BB962C8B-B14F-4D97-AF65-F5344CB8AC3E}">
        <p14:creationId xmlns:p14="http://schemas.microsoft.com/office/powerpoint/2010/main" val="6429811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E9046ED-BFD8-E8F0-2AF0-6F99AFF31D3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5EAFC6B-1921-CA57-281B-36971DBA51A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E72AFDE-375D-9DB3-EE7F-604510DF0BB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0B0A8CB-40E7-AD43-BA9D-877E7F09CF84}" type="datetimeFigureOut">
              <a:rPr lang="en-US" smtClean="0"/>
              <a:t>9/15/23</a:t>
            </a:fld>
            <a:endParaRPr lang="en-US"/>
          </a:p>
        </p:txBody>
      </p:sp>
      <p:sp>
        <p:nvSpPr>
          <p:cNvPr id="5" name="Footer Placeholder 4">
            <a:extLst>
              <a:ext uri="{FF2B5EF4-FFF2-40B4-BE49-F238E27FC236}">
                <a16:creationId xmlns:a16="http://schemas.microsoft.com/office/drawing/2014/main" id="{2D97CF3E-869E-6282-645E-3C562E1DF87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909DDD1-CB27-6F20-919E-458D857CF51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895D61E-5D10-254A-8A74-F603D1577135}" type="slidenum">
              <a:rPr lang="en-US" smtClean="0"/>
              <a:t>‹#›</a:t>
            </a:fld>
            <a:endParaRPr lang="en-US"/>
          </a:p>
        </p:txBody>
      </p:sp>
    </p:spTree>
    <p:extLst>
      <p:ext uri="{BB962C8B-B14F-4D97-AF65-F5344CB8AC3E}">
        <p14:creationId xmlns:p14="http://schemas.microsoft.com/office/powerpoint/2010/main" val="105805590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30B3185-1A50-359C-F28F-10A319FF9FFF}"/>
              </a:ext>
            </a:extLst>
          </p:cNvPr>
          <p:cNvSpPr>
            <a:spLocks noGrp="1"/>
          </p:cNvSpPr>
          <p:nvPr>
            <p:ph idx="1"/>
          </p:nvPr>
        </p:nvSpPr>
        <p:spPr/>
        <p:txBody>
          <a:bodyPr>
            <a:normAutofit/>
          </a:bodyPr>
          <a:lstStyle/>
          <a:p>
            <a:pPr marL="0" indent="0" algn="ctr">
              <a:buNone/>
            </a:pPr>
            <a:endParaRPr lang="en-US" sz="5000" dirty="0"/>
          </a:p>
          <a:p>
            <a:pPr marL="0" indent="0" algn="ctr">
              <a:buNone/>
            </a:pPr>
            <a:r>
              <a:rPr lang="en-US" sz="5000" dirty="0"/>
              <a:t>See Part 1</a:t>
            </a:r>
          </a:p>
          <a:p>
            <a:pPr marL="0" indent="0" algn="ctr">
              <a:buNone/>
            </a:pPr>
            <a:r>
              <a:rPr lang="en-US" sz="5000" dirty="0"/>
              <a:t>(Slides 1-8)</a:t>
            </a:r>
          </a:p>
        </p:txBody>
      </p:sp>
    </p:spTree>
    <p:extLst>
      <p:ext uri="{BB962C8B-B14F-4D97-AF65-F5344CB8AC3E}">
        <p14:creationId xmlns:p14="http://schemas.microsoft.com/office/powerpoint/2010/main" val="5513495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BCC5DB">
            <a:alpha val="16863"/>
          </a:srgbClr>
        </a:solidFill>
        <a:effectLst/>
      </p:bgPr>
    </p:bg>
    <p:spTree>
      <p:nvGrpSpPr>
        <p:cNvPr id="1" name=""/>
        <p:cNvGrpSpPr/>
        <p:nvPr/>
      </p:nvGrpSpPr>
      <p:grpSpPr>
        <a:xfrm>
          <a:off x="0" y="0"/>
          <a:ext cx="0" cy="0"/>
          <a:chOff x="0" y="0"/>
          <a:chExt cx="0" cy="0"/>
        </a:xfrm>
      </p:grpSpPr>
      <p:graphicFrame>
        <p:nvGraphicFramePr>
          <p:cNvPr id="6" name="Table 5">
            <a:extLst>
              <a:ext uri="{FF2B5EF4-FFF2-40B4-BE49-F238E27FC236}">
                <a16:creationId xmlns:a16="http://schemas.microsoft.com/office/drawing/2014/main" id="{470A9DBE-4224-5E7D-22B0-987BA2D837C7}"/>
              </a:ext>
            </a:extLst>
          </p:cNvPr>
          <p:cNvGraphicFramePr>
            <a:graphicFrameLocks noGrp="1"/>
          </p:cNvGraphicFramePr>
          <p:nvPr>
            <p:extLst>
              <p:ext uri="{D42A27DB-BD31-4B8C-83A1-F6EECF244321}">
                <p14:modId xmlns:p14="http://schemas.microsoft.com/office/powerpoint/2010/main" val="34686004"/>
              </p:ext>
            </p:extLst>
          </p:nvPr>
        </p:nvGraphicFramePr>
        <p:xfrm>
          <a:off x="6900243" y="1672954"/>
          <a:ext cx="4203185" cy="2221992"/>
        </p:xfrm>
        <a:graphic>
          <a:graphicData uri="http://schemas.openxmlformats.org/drawingml/2006/table">
            <a:tbl>
              <a:tblPr firstRow="1" firstCol="1">
                <a:tableStyleId>{93296810-A885-4BE3-A3E7-6D5BEEA58F35}</a:tableStyleId>
              </a:tblPr>
              <a:tblGrid>
                <a:gridCol w="1463739">
                  <a:extLst>
                    <a:ext uri="{9D8B030D-6E8A-4147-A177-3AD203B41FA5}">
                      <a16:colId xmlns:a16="http://schemas.microsoft.com/office/drawing/2014/main" val="1190677183"/>
                    </a:ext>
                  </a:extLst>
                </a:gridCol>
                <a:gridCol w="1631725">
                  <a:extLst>
                    <a:ext uri="{9D8B030D-6E8A-4147-A177-3AD203B41FA5}">
                      <a16:colId xmlns:a16="http://schemas.microsoft.com/office/drawing/2014/main" val="3008647542"/>
                    </a:ext>
                  </a:extLst>
                </a:gridCol>
                <a:gridCol w="1107721">
                  <a:extLst>
                    <a:ext uri="{9D8B030D-6E8A-4147-A177-3AD203B41FA5}">
                      <a16:colId xmlns:a16="http://schemas.microsoft.com/office/drawing/2014/main" val="2056312502"/>
                    </a:ext>
                  </a:extLst>
                </a:gridCol>
              </a:tblGrid>
              <a:tr h="246888">
                <a:tc>
                  <a:txBody>
                    <a:bodyPr/>
                    <a:lstStyle/>
                    <a:p>
                      <a:pPr algn="ctr" fontAlgn="b"/>
                      <a:r>
                        <a:rPr lang="en-US" sz="1200" b="0" u="none" strike="noStrike" dirty="0">
                          <a:solidFill>
                            <a:srgbClr val="000000"/>
                          </a:solidFill>
                          <a:effectLst/>
                        </a:rPr>
                        <a:t>Feature</a:t>
                      </a:r>
                      <a:endParaRPr lang="en-US" sz="1200" b="0" i="0" u="none" strike="noStrike" dirty="0">
                        <a:solidFill>
                          <a:srgbClr val="000000"/>
                        </a:solidFill>
                        <a:effectLst/>
                        <a:latin typeface="Calibri" panose="020F0502020204030204" pitchFamily="34" charset="0"/>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0" u="none" strike="noStrike" dirty="0">
                          <a:solidFill>
                            <a:srgbClr val="000000"/>
                          </a:solidFill>
                          <a:effectLst/>
                        </a:rPr>
                        <a:t>2019</a:t>
                      </a:r>
                      <a:endParaRPr lang="en-US" sz="1200" b="0" i="0" u="none" strike="noStrike" dirty="0">
                        <a:solidFill>
                          <a:srgbClr val="000000"/>
                        </a:solidFill>
                        <a:effectLst/>
                        <a:latin typeface="Calibri" panose="020F0502020204030204" pitchFamily="34" charset="0"/>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0" u="none" strike="noStrike" dirty="0">
                          <a:solidFill>
                            <a:srgbClr val="000000"/>
                          </a:solidFill>
                          <a:effectLst/>
                        </a:rPr>
                        <a:t>2021</a:t>
                      </a:r>
                      <a:endParaRPr lang="en-US" sz="1200" b="0" i="0" u="none" strike="noStrike" dirty="0">
                        <a:solidFill>
                          <a:srgbClr val="000000"/>
                        </a:solidFill>
                        <a:effectLst/>
                        <a:latin typeface="Calibri" panose="020F0502020204030204" pitchFamily="34" charset="0"/>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77772073"/>
                  </a:ext>
                </a:extLst>
              </a:tr>
              <a:tr h="246888">
                <a:tc>
                  <a:txBody>
                    <a:bodyPr/>
                    <a:lstStyle/>
                    <a:p>
                      <a:pPr algn="l" fontAlgn="b"/>
                      <a:r>
                        <a:rPr lang="en-US" sz="1200" b="0" u="none" strike="noStrike" dirty="0">
                          <a:solidFill>
                            <a:srgbClr val="000000"/>
                          </a:solidFill>
                          <a:effectLst/>
                        </a:rPr>
                        <a:t>Neighborhood</a:t>
                      </a:r>
                      <a:endParaRPr lang="en-US" sz="1200" b="0" i="0" u="none" strike="noStrike" dirty="0">
                        <a:solidFill>
                          <a:srgbClr val="000000"/>
                        </a:solidFill>
                        <a:effectLst/>
                        <a:latin typeface="Calibri" panose="020F0502020204030204" pitchFamily="34" charset="0"/>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fontAlgn="b"/>
                      <a:r>
                        <a:rPr lang="en-US" sz="1200" b="0" u="none" strike="noStrike" dirty="0">
                          <a:solidFill>
                            <a:srgbClr val="000000"/>
                          </a:solidFill>
                          <a:effectLst/>
                        </a:rPr>
                        <a:t>Sawyer West</a:t>
                      </a:r>
                      <a:endParaRPr lang="en-US" sz="1200" b="0" i="0" u="none" strike="noStrike" dirty="0">
                        <a:solidFill>
                          <a:srgbClr val="000000"/>
                        </a:solidFill>
                        <a:effectLst/>
                        <a:latin typeface="Calibri" panose="020F0502020204030204" pitchFamily="34" charset="0"/>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fontAlgn="b"/>
                      <a:r>
                        <a:rPr lang="en-US" sz="1200" b="0" u="none" strike="noStrike" dirty="0">
                          <a:solidFill>
                            <a:srgbClr val="000000"/>
                          </a:solidFill>
                          <a:effectLst/>
                        </a:rPr>
                        <a:t>North Ridge</a:t>
                      </a:r>
                      <a:endParaRPr lang="en-US" sz="1200" b="0" i="0" u="none" strike="noStrike" dirty="0">
                        <a:solidFill>
                          <a:srgbClr val="000000"/>
                        </a:solidFill>
                        <a:effectLst/>
                        <a:latin typeface="Calibri" panose="020F0502020204030204" pitchFamily="34" charset="0"/>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27403142"/>
                  </a:ext>
                </a:extLst>
              </a:tr>
              <a:tr h="246888">
                <a:tc>
                  <a:txBody>
                    <a:bodyPr/>
                    <a:lstStyle/>
                    <a:p>
                      <a:pPr algn="l" fontAlgn="b"/>
                      <a:r>
                        <a:rPr lang="en-US" sz="1200" b="0" u="none" strike="noStrike" dirty="0">
                          <a:solidFill>
                            <a:srgbClr val="000000"/>
                          </a:solidFill>
                          <a:effectLst/>
                        </a:rPr>
                        <a:t> </a:t>
                      </a:r>
                      <a:endParaRPr lang="en-US" sz="1200" b="0" i="0" u="none" strike="noStrike" dirty="0">
                        <a:solidFill>
                          <a:srgbClr val="000000"/>
                        </a:solidFill>
                        <a:effectLst/>
                        <a:latin typeface="Calibri" panose="020F0502020204030204" pitchFamily="34" charset="0"/>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fontAlgn="b"/>
                      <a:r>
                        <a:rPr lang="en-US" sz="1200" b="0" u="none" strike="noStrike" dirty="0">
                          <a:solidFill>
                            <a:srgbClr val="000000"/>
                          </a:solidFill>
                          <a:effectLst/>
                        </a:rPr>
                        <a:t> </a:t>
                      </a:r>
                      <a:endParaRPr lang="en-US" sz="1200" b="0" i="0" u="none" strike="noStrike" dirty="0">
                        <a:solidFill>
                          <a:srgbClr val="000000"/>
                        </a:solidFill>
                        <a:effectLst/>
                        <a:latin typeface="Calibri" panose="020F0502020204030204" pitchFamily="34" charset="0"/>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fontAlgn="b"/>
                      <a:r>
                        <a:rPr lang="en-US" sz="1200" b="0" u="none" strike="noStrike" dirty="0">
                          <a:solidFill>
                            <a:srgbClr val="000000"/>
                          </a:solidFill>
                          <a:effectLst/>
                        </a:rPr>
                        <a:t>Old Town</a:t>
                      </a:r>
                      <a:endParaRPr lang="en-US" sz="1200" b="0" i="0" u="none" strike="noStrike" dirty="0">
                        <a:solidFill>
                          <a:srgbClr val="000000"/>
                        </a:solidFill>
                        <a:effectLst/>
                        <a:latin typeface="Calibri" panose="020F0502020204030204" pitchFamily="34" charset="0"/>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650605896"/>
                  </a:ext>
                </a:extLst>
              </a:tr>
              <a:tr h="246888">
                <a:tc>
                  <a:txBody>
                    <a:bodyPr/>
                    <a:lstStyle/>
                    <a:p>
                      <a:pPr algn="l" fontAlgn="b"/>
                      <a:r>
                        <a:rPr lang="en-US" sz="1200" b="0" u="none" strike="noStrike" dirty="0">
                          <a:solidFill>
                            <a:srgbClr val="000000"/>
                          </a:solidFill>
                          <a:effectLst/>
                        </a:rPr>
                        <a:t>Building Type</a:t>
                      </a:r>
                      <a:endParaRPr lang="en-US" sz="1200" b="0" i="0" u="none" strike="noStrike" dirty="0">
                        <a:solidFill>
                          <a:srgbClr val="000000"/>
                        </a:solidFill>
                        <a:effectLst/>
                        <a:latin typeface="Calibri" panose="020F0502020204030204" pitchFamily="34" charset="0"/>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fontAlgn="b"/>
                      <a:r>
                        <a:rPr lang="en-US" sz="1200" b="0" u="none" strike="noStrike" dirty="0">
                          <a:solidFill>
                            <a:srgbClr val="000000"/>
                          </a:solidFill>
                          <a:effectLst/>
                        </a:rPr>
                        <a:t>Townhouse End Unit </a:t>
                      </a:r>
                      <a:endParaRPr lang="en-US" sz="1200" b="0" i="0" u="none" strike="noStrike" dirty="0">
                        <a:solidFill>
                          <a:srgbClr val="000000"/>
                        </a:solidFill>
                        <a:effectLst/>
                        <a:latin typeface="Calibri" panose="020F0502020204030204" pitchFamily="34" charset="0"/>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fontAlgn="b"/>
                      <a:r>
                        <a:rPr lang="en-US" sz="1200" b="0" u="none" strike="noStrike" dirty="0">
                          <a:solidFill>
                            <a:srgbClr val="000000"/>
                          </a:solidFill>
                          <a:effectLst/>
                        </a:rPr>
                        <a:t> </a:t>
                      </a:r>
                      <a:endParaRPr lang="en-US" sz="1200" b="0" i="0" u="none" strike="noStrike" dirty="0">
                        <a:solidFill>
                          <a:srgbClr val="000000"/>
                        </a:solidFill>
                        <a:effectLst/>
                        <a:latin typeface="Calibri" panose="020F0502020204030204" pitchFamily="34" charset="0"/>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230329329"/>
                  </a:ext>
                </a:extLst>
              </a:tr>
              <a:tr h="246888">
                <a:tc>
                  <a:txBody>
                    <a:bodyPr/>
                    <a:lstStyle/>
                    <a:p>
                      <a:pPr algn="l" fontAlgn="b"/>
                      <a:r>
                        <a:rPr lang="en-US" sz="1200" b="0" u="none" strike="noStrike" dirty="0">
                          <a:solidFill>
                            <a:srgbClr val="000000"/>
                          </a:solidFill>
                          <a:effectLst/>
                        </a:rPr>
                        <a:t>Exterior Materials</a:t>
                      </a:r>
                      <a:endParaRPr lang="en-US" sz="1200" b="0" i="0" u="none" strike="noStrike" dirty="0">
                        <a:solidFill>
                          <a:srgbClr val="000000"/>
                        </a:solidFill>
                        <a:effectLst/>
                        <a:latin typeface="Calibri" panose="020F0502020204030204" pitchFamily="34" charset="0"/>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fontAlgn="b"/>
                      <a:r>
                        <a:rPr lang="en-US" sz="1200" b="0" u="none" strike="noStrike" dirty="0">
                          <a:solidFill>
                            <a:srgbClr val="000000"/>
                          </a:solidFill>
                          <a:effectLst/>
                        </a:rPr>
                        <a:t> </a:t>
                      </a:r>
                      <a:endParaRPr lang="en-US" sz="1200" b="0" i="0" u="none" strike="noStrike" dirty="0">
                        <a:solidFill>
                          <a:srgbClr val="000000"/>
                        </a:solidFill>
                        <a:effectLst/>
                        <a:latin typeface="Calibri" panose="020F0502020204030204" pitchFamily="34" charset="0"/>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fontAlgn="b"/>
                      <a:r>
                        <a:rPr lang="en-US" sz="1200" b="0" u="none" strike="noStrike" dirty="0">
                          <a:solidFill>
                            <a:srgbClr val="000000"/>
                          </a:solidFill>
                          <a:effectLst/>
                        </a:rPr>
                        <a:t>Wood Shingles</a:t>
                      </a:r>
                      <a:endParaRPr lang="en-US" sz="1200" b="0" i="0" u="none" strike="noStrike" dirty="0">
                        <a:solidFill>
                          <a:srgbClr val="000000"/>
                        </a:solidFill>
                        <a:effectLst/>
                        <a:latin typeface="Calibri" panose="020F0502020204030204" pitchFamily="34" charset="0"/>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664858112"/>
                  </a:ext>
                </a:extLst>
              </a:tr>
              <a:tr h="246888">
                <a:tc>
                  <a:txBody>
                    <a:bodyPr/>
                    <a:lstStyle/>
                    <a:p>
                      <a:pPr algn="l" fontAlgn="b"/>
                      <a:r>
                        <a:rPr lang="en-US" sz="1200" b="0" u="none" strike="noStrike" dirty="0">
                          <a:solidFill>
                            <a:srgbClr val="000000"/>
                          </a:solidFill>
                          <a:effectLst/>
                        </a:rPr>
                        <a:t>Heating</a:t>
                      </a:r>
                      <a:endParaRPr lang="en-US" sz="1200" b="0" i="0" u="none" strike="noStrike" dirty="0">
                        <a:solidFill>
                          <a:srgbClr val="000000"/>
                        </a:solidFill>
                        <a:effectLst/>
                        <a:latin typeface="Calibri" panose="020F0502020204030204" pitchFamily="34" charset="0"/>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fontAlgn="b"/>
                      <a:r>
                        <a:rPr lang="en-US" sz="1200" b="0" u="none" strike="noStrike" dirty="0">
                          <a:solidFill>
                            <a:srgbClr val="000000"/>
                          </a:solidFill>
                          <a:effectLst/>
                        </a:rPr>
                        <a:t> </a:t>
                      </a:r>
                      <a:endParaRPr lang="en-US" sz="1200" b="0" i="0" u="none" strike="noStrike" dirty="0">
                        <a:solidFill>
                          <a:srgbClr val="000000"/>
                        </a:solidFill>
                        <a:effectLst/>
                        <a:latin typeface="Calibri" panose="020F0502020204030204" pitchFamily="34" charset="0"/>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fontAlgn="b"/>
                      <a:r>
                        <a:rPr lang="en-US" sz="1200" b="0" u="none" strike="noStrike" dirty="0">
                          <a:solidFill>
                            <a:srgbClr val="000000"/>
                          </a:solidFill>
                          <a:effectLst/>
                        </a:rPr>
                        <a:t>Gravity</a:t>
                      </a:r>
                      <a:endParaRPr lang="en-US" sz="1200" b="0" i="0" u="none" strike="noStrike" dirty="0">
                        <a:solidFill>
                          <a:srgbClr val="000000"/>
                        </a:solidFill>
                        <a:effectLst/>
                        <a:latin typeface="Calibri" panose="020F0502020204030204" pitchFamily="34" charset="0"/>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463341586"/>
                  </a:ext>
                </a:extLst>
              </a:tr>
              <a:tr h="246888">
                <a:tc>
                  <a:txBody>
                    <a:bodyPr/>
                    <a:lstStyle/>
                    <a:p>
                      <a:pPr algn="l" fontAlgn="b"/>
                      <a:r>
                        <a:rPr lang="en-US" sz="1200" b="0" u="none" strike="noStrike" dirty="0">
                          <a:solidFill>
                            <a:srgbClr val="000000"/>
                          </a:solidFill>
                          <a:effectLst/>
                        </a:rPr>
                        <a:t>Central Air</a:t>
                      </a:r>
                      <a:endParaRPr lang="en-US" sz="1200" b="0" i="0" u="none" strike="noStrike" dirty="0">
                        <a:solidFill>
                          <a:srgbClr val="000000"/>
                        </a:solidFill>
                        <a:effectLst/>
                        <a:latin typeface="Calibri" panose="020F0502020204030204" pitchFamily="34" charset="0"/>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fontAlgn="b"/>
                      <a:r>
                        <a:rPr lang="en-US" sz="1200" b="0" u="none" strike="noStrike" dirty="0">
                          <a:solidFill>
                            <a:srgbClr val="000000"/>
                          </a:solidFill>
                          <a:effectLst/>
                        </a:rPr>
                        <a:t>Yes</a:t>
                      </a:r>
                      <a:endParaRPr lang="en-US" sz="1200" b="0" i="0" u="none" strike="noStrike" dirty="0">
                        <a:solidFill>
                          <a:srgbClr val="000000"/>
                        </a:solidFill>
                        <a:effectLst/>
                        <a:latin typeface="Calibri" panose="020F0502020204030204" pitchFamily="34" charset="0"/>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fontAlgn="b"/>
                      <a:r>
                        <a:rPr lang="en-US" sz="1200" b="0" u="none" strike="noStrike" dirty="0">
                          <a:solidFill>
                            <a:srgbClr val="000000"/>
                          </a:solidFill>
                          <a:effectLst/>
                        </a:rPr>
                        <a:t>No</a:t>
                      </a:r>
                      <a:endParaRPr lang="en-US" sz="1200" b="0" i="0" u="none" strike="noStrike" dirty="0">
                        <a:solidFill>
                          <a:srgbClr val="000000"/>
                        </a:solidFill>
                        <a:effectLst/>
                        <a:latin typeface="Calibri" panose="020F0502020204030204" pitchFamily="34" charset="0"/>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750625152"/>
                  </a:ext>
                </a:extLst>
              </a:tr>
              <a:tr h="246888">
                <a:tc>
                  <a:txBody>
                    <a:bodyPr/>
                    <a:lstStyle/>
                    <a:p>
                      <a:pPr algn="l" fontAlgn="b"/>
                      <a:r>
                        <a:rPr lang="en-US" sz="1200" b="0" u="none" strike="noStrike" dirty="0">
                          <a:solidFill>
                            <a:srgbClr val="000000"/>
                          </a:solidFill>
                          <a:effectLst/>
                        </a:rPr>
                        <a:t>Cars</a:t>
                      </a:r>
                      <a:endParaRPr lang="en-US" sz="1200" b="0" i="0" u="none" strike="noStrike" dirty="0">
                        <a:solidFill>
                          <a:srgbClr val="000000"/>
                        </a:solidFill>
                        <a:effectLst/>
                        <a:latin typeface="Calibri" panose="020F0502020204030204" pitchFamily="34" charset="0"/>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fontAlgn="b"/>
                      <a:r>
                        <a:rPr lang="en-US" sz="1200" b="0" u="none" strike="noStrike" dirty="0">
                          <a:solidFill>
                            <a:srgbClr val="000000"/>
                          </a:solidFill>
                          <a:effectLst/>
                        </a:rPr>
                        <a:t> </a:t>
                      </a:r>
                      <a:endParaRPr lang="en-US" sz="1200" b="0" i="0" u="none" strike="noStrike" dirty="0">
                        <a:solidFill>
                          <a:srgbClr val="000000"/>
                        </a:solidFill>
                        <a:effectLst/>
                        <a:latin typeface="Calibri" panose="020F0502020204030204" pitchFamily="34" charset="0"/>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fontAlgn="b"/>
                      <a:r>
                        <a:rPr lang="en-US" sz="1200" b="0" u="none" strike="noStrike" dirty="0">
                          <a:solidFill>
                            <a:srgbClr val="000000"/>
                          </a:solidFill>
                          <a:effectLst/>
                        </a:rPr>
                        <a:t>4</a:t>
                      </a:r>
                      <a:endParaRPr lang="en-US" sz="1200" b="0" i="0" u="none" strike="noStrike" dirty="0">
                        <a:solidFill>
                          <a:srgbClr val="000000"/>
                        </a:solidFill>
                        <a:effectLst/>
                        <a:latin typeface="Calibri" panose="020F0502020204030204" pitchFamily="34" charset="0"/>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006858413"/>
                  </a:ext>
                </a:extLst>
              </a:tr>
              <a:tr h="246888">
                <a:tc>
                  <a:txBody>
                    <a:bodyPr/>
                    <a:lstStyle/>
                    <a:p>
                      <a:pPr algn="l" fontAlgn="b"/>
                      <a:r>
                        <a:rPr lang="en-US" sz="1200" b="0" u="none" strike="noStrike" dirty="0">
                          <a:solidFill>
                            <a:srgbClr val="000000"/>
                          </a:solidFill>
                          <a:effectLst/>
                        </a:rPr>
                        <a:t>Number of Bedrooms</a:t>
                      </a:r>
                      <a:endParaRPr lang="en-US" sz="1200" b="0" i="0" u="none" strike="noStrike" dirty="0">
                        <a:solidFill>
                          <a:srgbClr val="000000"/>
                        </a:solidFill>
                        <a:effectLst/>
                        <a:latin typeface="Calibri" panose="020F0502020204030204" pitchFamily="34" charset="0"/>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0" u="none" strike="noStrike" dirty="0">
                          <a:solidFill>
                            <a:srgbClr val="000000"/>
                          </a:solidFill>
                          <a:effectLst/>
                        </a:rPr>
                        <a:t> </a:t>
                      </a:r>
                      <a:endParaRPr lang="en-US" sz="1200" b="0" i="0" u="none" strike="noStrike" dirty="0">
                        <a:solidFill>
                          <a:srgbClr val="000000"/>
                        </a:solidFill>
                        <a:effectLst/>
                        <a:latin typeface="Calibri" panose="020F0502020204030204" pitchFamily="34" charset="0"/>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0" u="none" strike="noStrike" dirty="0">
                          <a:solidFill>
                            <a:srgbClr val="000000"/>
                          </a:solidFill>
                          <a:effectLst/>
                        </a:rPr>
                        <a:t>5</a:t>
                      </a:r>
                      <a:endParaRPr lang="en-US" sz="1200" b="0" i="0" u="none" strike="noStrike" dirty="0">
                        <a:solidFill>
                          <a:srgbClr val="000000"/>
                        </a:solidFill>
                        <a:effectLst/>
                        <a:latin typeface="Calibri" panose="020F0502020204030204" pitchFamily="34" charset="0"/>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43154656"/>
                  </a:ext>
                </a:extLst>
              </a:tr>
            </a:tbl>
          </a:graphicData>
        </a:graphic>
      </p:graphicFrame>
      <p:graphicFrame>
        <p:nvGraphicFramePr>
          <p:cNvPr id="7" name="Table 6">
            <a:extLst>
              <a:ext uri="{FF2B5EF4-FFF2-40B4-BE49-F238E27FC236}">
                <a16:creationId xmlns:a16="http://schemas.microsoft.com/office/drawing/2014/main" id="{51409E4B-DD16-00AB-81AB-ADB255666507}"/>
              </a:ext>
            </a:extLst>
          </p:cNvPr>
          <p:cNvGraphicFramePr>
            <a:graphicFrameLocks noGrp="1"/>
          </p:cNvGraphicFramePr>
          <p:nvPr>
            <p:extLst>
              <p:ext uri="{D42A27DB-BD31-4B8C-83A1-F6EECF244321}">
                <p14:modId xmlns:p14="http://schemas.microsoft.com/office/powerpoint/2010/main" val="84072615"/>
              </p:ext>
            </p:extLst>
          </p:nvPr>
        </p:nvGraphicFramePr>
        <p:xfrm>
          <a:off x="6906332" y="4671828"/>
          <a:ext cx="4197096" cy="740664"/>
        </p:xfrm>
        <a:graphic>
          <a:graphicData uri="http://schemas.openxmlformats.org/drawingml/2006/table">
            <a:tbl>
              <a:tblPr firstRow="1" firstCol="1">
                <a:tableStyleId>{93296810-A885-4BE3-A3E7-6D5BEEA58F35}</a:tableStyleId>
              </a:tblPr>
              <a:tblGrid>
                <a:gridCol w="1463040">
                  <a:extLst>
                    <a:ext uri="{9D8B030D-6E8A-4147-A177-3AD203B41FA5}">
                      <a16:colId xmlns:a16="http://schemas.microsoft.com/office/drawing/2014/main" val="1766693609"/>
                    </a:ext>
                  </a:extLst>
                </a:gridCol>
                <a:gridCol w="1627632">
                  <a:extLst>
                    <a:ext uri="{9D8B030D-6E8A-4147-A177-3AD203B41FA5}">
                      <a16:colId xmlns:a16="http://schemas.microsoft.com/office/drawing/2014/main" val="3925200167"/>
                    </a:ext>
                  </a:extLst>
                </a:gridCol>
                <a:gridCol w="1106424">
                  <a:extLst>
                    <a:ext uri="{9D8B030D-6E8A-4147-A177-3AD203B41FA5}">
                      <a16:colId xmlns:a16="http://schemas.microsoft.com/office/drawing/2014/main" val="4041481603"/>
                    </a:ext>
                  </a:extLst>
                </a:gridCol>
              </a:tblGrid>
              <a:tr h="246888">
                <a:tc>
                  <a:txBody>
                    <a:bodyPr/>
                    <a:lstStyle/>
                    <a:p>
                      <a:pPr marL="0" algn="ctr" defTabSz="914400" rtl="0" eaLnBrk="1" fontAlgn="b" latinLnBrk="0" hangingPunct="1"/>
                      <a:r>
                        <a:rPr lang="en-US" sz="1200" b="0" u="none" strike="noStrike" kern="1200" dirty="0">
                          <a:solidFill>
                            <a:srgbClr val="000000"/>
                          </a:solidFill>
                          <a:effectLst/>
                        </a:rPr>
                        <a:t>Feature</a:t>
                      </a:r>
                      <a:endParaRPr lang="en-US" sz="1200" b="0" u="none" strike="noStrike" kern="1200" dirty="0">
                        <a:solidFill>
                          <a:srgbClr val="000000"/>
                        </a:solidFill>
                        <a:effectLst/>
                        <a:latin typeface="+mn-lt"/>
                        <a:ea typeface="+mn-ea"/>
                        <a:cs typeface="+mn-cs"/>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algn="ctr" defTabSz="914400" rtl="0" eaLnBrk="1" fontAlgn="b" latinLnBrk="0" hangingPunct="1"/>
                      <a:r>
                        <a:rPr lang="en-US" sz="1200" b="0" u="none" strike="noStrike" kern="1200" dirty="0">
                          <a:solidFill>
                            <a:srgbClr val="000000"/>
                          </a:solidFill>
                          <a:effectLst/>
                        </a:rPr>
                        <a:t>2019</a:t>
                      </a:r>
                      <a:endParaRPr lang="en-US" sz="1200" b="0" u="none" strike="noStrike" kern="1200" dirty="0">
                        <a:solidFill>
                          <a:srgbClr val="000000"/>
                        </a:solidFill>
                        <a:effectLst/>
                        <a:latin typeface="+mn-lt"/>
                        <a:ea typeface="+mn-ea"/>
                        <a:cs typeface="+mn-cs"/>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algn="ctr" defTabSz="914400" rtl="0" eaLnBrk="1" fontAlgn="b" latinLnBrk="0" hangingPunct="1"/>
                      <a:r>
                        <a:rPr lang="en-US" sz="1200" b="0" u="none" strike="noStrike" kern="1200" dirty="0">
                          <a:solidFill>
                            <a:srgbClr val="000000"/>
                          </a:solidFill>
                          <a:effectLst/>
                        </a:rPr>
                        <a:t>2021</a:t>
                      </a:r>
                      <a:endParaRPr lang="en-US" sz="1200" b="0" u="none" strike="noStrike" kern="1200" dirty="0">
                        <a:solidFill>
                          <a:srgbClr val="000000"/>
                        </a:solidFill>
                        <a:effectLst/>
                        <a:latin typeface="+mn-lt"/>
                        <a:ea typeface="+mn-ea"/>
                        <a:cs typeface="+mn-cs"/>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916558983"/>
                  </a:ext>
                </a:extLst>
              </a:tr>
              <a:tr h="246888">
                <a:tc>
                  <a:txBody>
                    <a:bodyPr/>
                    <a:lstStyle/>
                    <a:p>
                      <a:pPr marL="0" algn="l" defTabSz="914400" rtl="0" eaLnBrk="1" fontAlgn="b" latinLnBrk="0" hangingPunct="1"/>
                      <a:r>
                        <a:rPr lang="en-US" sz="1200" b="0" u="none" strike="noStrike" kern="1200" dirty="0">
                          <a:solidFill>
                            <a:srgbClr val="000000"/>
                          </a:solidFill>
                          <a:effectLst/>
                        </a:rPr>
                        <a:t>Closest 5 Services</a:t>
                      </a:r>
                      <a:endParaRPr lang="en-US" sz="1200" b="0" u="none" strike="noStrike" kern="1200" dirty="0">
                        <a:solidFill>
                          <a:srgbClr val="000000"/>
                        </a:solidFill>
                        <a:effectLst/>
                        <a:latin typeface="+mn-lt"/>
                        <a:ea typeface="+mn-ea"/>
                        <a:cs typeface="+mn-cs"/>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marL="0" algn="ctr" defTabSz="914400" rtl="0" eaLnBrk="1" fontAlgn="b" latinLnBrk="0" hangingPunct="1"/>
                      <a:r>
                        <a:rPr lang="en-US" sz="1200" b="0" u="none" strike="noStrike" kern="1200" dirty="0">
                          <a:solidFill>
                            <a:srgbClr val="000000"/>
                          </a:solidFill>
                          <a:effectLst/>
                        </a:rPr>
                        <a:t>226.17 seconds</a:t>
                      </a:r>
                      <a:endParaRPr lang="en-US" sz="1200" b="0" u="none" strike="noStrike" kern="1200" dirty="0">
                        <a:solidFill>
                          <a:srgbClr val="000000"/>
                        </a:solidFill>
                        <a:effectLst/>
                        <a:latin typeface="+mn-lt"/>
                        <a:ea typeface="+mn-ea"/>
                        <a:cs typeface="+mn-cs"/>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marL="0" algn="ctr" defTabSz="914400" rtl="0" eaLnBrk="1" fontAlgn="b" latinLnBrk="0" hangingPunct="1"/>
                      <a:r>
                        <a:rPr lang="en-US" sz="1200" b="0" u="none" strike="noStrike" kern="1200" dirty="0">
                          <a:solidFill>
                            <a:srgbClr val="000000"/>
                          </a:solidFill>
                          <a:effectLst/>
                        </a:rPr>
                        <a:t>214.03 seconds</a:t>
                      </a:r>
                      <a:endParaRPr lang="en-US" sz="1200" b="0" u="none" strike="noStrike" kern="1200" dirty="0">
                        <a:solidFill>
                          <a:srgbClr val="000000"/>
                        </a:solidFill>
                        <a:effectLst/>
                        <a:latin typeface="+mn-lt"/>
                        <a:ea typeface="+mn-ea"/>
                        <a:cs typeface="+mn-cs"/>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339813166"/>
                  </a:ext>
                </a:extLst>
              </a:tr>
              <a:tr h="246888">
                <a:tc>
                  <a:txBody>
                    <a:bodyPr/>
                    <a:lstStyle/>
                    <a:p>
                      <a:pPr marL="0" algn="l" defTabSz="914400" rtl="0" eaLnBrk="1" fontAlgn="b" latinLnBrk="0" hangingPunct="1"/>
                      <a:r>
                        <a:rPr lang="en-US" sz="1200" b="0" u="none" strike="noStrike" kern="1200" dirty="0">
                          <a:solidFill>
                            <a:srgbClr val="000000"/>
                          </a:solidFill>
                          <a:effectLst/>
                        </a:rPr>
                        <a:t>All Services Average</a:t>
                      </a:r>
                      <a:endParaRPr lang="en-US" sz="1200" b="0" u="none" strike="noStrike" kern="1200" dirty="0">
                        <a:solidFill>
                          <a:srgbClr val="000000"/>
                        </a:solidFill>
                        <a:effectLst/>
                        <a:latin typeface="+mn-lt"/>
                        <a:ea typeface="+mn-ea"/>
                        <a:cs typeface="+mn-cs"/>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algn="ctr" defTabSz="914400" rtl="0" eaLnBrk="1" fontAlgn="b" latinLnBrk="0" hangingPunct="1"/>
                      <a:r>
                        <a:rPr lang="en-US" sz="1200" b="0" u="none" strike="noStrike" kern="1200" dirty="0">
                          <a:solidFill>
                            <a:srgbClr val="000000"/>
                          </a:solidFill>
                          <a:effectLst/>
                        </a:rPr>
                        <a:t>365.81 seconds</a:t>
                      </a:r>
                      <a:endParaRPr lang="en-US" sz="1200" b="0" u="none" strike="noStrike" kern="1200" dirty="0">
                        <a:solidFill>
                          <a:srgbClr val="000000"/>
                        </a:solidFill>
                        <a:effectLst/>
                        <a:latin typeface="+mn-lt"/>
                        <a:ea typeface="+mn-ea"/>
                        <a:cs typeface="+mn-cs"/>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algn="ctr" defTabSz="914400" rtl="0" eaLnBrk="1" fontAlgn="b" latinLnBrk="0" hangingPunct="1"/>
                      <a:r>
                        <a:rPr lang="en-US" sz="1200" b="0" u="none" strike="noStrike" kern="1200" dirty="0">
                          <a:solidFill>
                            <a:srgbClr val="000000"/>
                          </a:solidFill>
                          <a:effectLst/>
                        </a:rPr>
                        <a:t>352.44 seconds</a:t>
                      </a:r>
                      <a:endParaRPr lang="en-US" sz="1200" b="0" u="none" strike="noStrike" kern="1200" dirty="0">
                        <a:solidFill>
                          <a:srgbClr val="000000"/>
                        </a:solidFill>
                        <a:effectLst/>
                        <a:latin typeface="+mn-lt"/>
                        <a:ea typeface="+mn-ea"/>
                        <a:cs typeface="+mn-cs"/>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922535753"/>
                  </a:ext>
                </a:extLst>
              </a:tr>
            </a:tbl>
          </a:graphicData>
        </a:graphic>
      </p:graphicFrame>
      <p:sp>
        <p:nvSpPr>
          <p:cNvPr id="34" name="Title 1">
            <a:extLst>
              <a:ext uri="{FF2B5EF4-FFF2-40B4-BE49-F238E27FC236}">
                <a16:creationId xmlns:a16="http://schemas.microsoft.com/office/drawing/2014/main" id="{D59FC5C4-EC22-8DD0-772F-9801D3ED74E3}"/>
              </a:ext>
            </a:extLst>
          </p:cNvPr>
          <p:cNvSpPr>
            <a:spLocks noGrp="1"/>
          </p:cNvSpPr>
          <p:nvPr>
            <p:ph type="title"/>
          </p:nvPr>
        </p:nvSpPr>
        <p:spPr>
          <a:xfrm>
            <a:off x="572493" y="238539"/>
            <a:ext cx="11018520" cy="1434415"/>
          </a:xfrm>
        </p:spPr>
        <p:txBody>
          <a:bodyPr anchor="b">
            <a:normAutofit fontScale="90000"/>
          </a:bodyPr>
          <a:lstStyle/>
          <a:p>
            <a:r>
              <a:rPr lang="en-US" sz="5400" dirty="0"/>
              <a:t>Compare 2019 &amp; 2021</a:t>
            </a:r>
            <a:br>
              <a:rPr lang="en-US" sz="5400" dirty="0"/>
            </a:br>
            <a:endParaRPr lang="en-US" sz="5400" dirty="0"/>
          </a:p>
        </p:txBody>
      </p:sp>
      <p:sp>
        <p:nvSpPr>
          <p:cNvPr id="37" name="Content Placeholder 2">
            <a:extLst>
              <a:ext uri="{FF2B5EF4-FFF2-40B4-BE49-F238E27FC236}">
                <a16:creationId xmlns:a16="http://schemas.microsoft.com/office/drawing/2014/main" id="{6433B3BE-F70A-B9D1-26EB-01AE462FB49B}"/>
              </a:ext>
            </a:extLst>
          </p:cNvPr>
          <p:cNvSpPr>
            <a:spLocks noGrp="1"/>
          </p:cNvSpPr>
          <p:nvPr>
            <p:ph idx="1"/>
          </p:nvPr>
        </p:nvSpPr>
        <p:spPr>
          <a:xfrm>
            <a:off x="576072" y="1673352"/>
            <a:ext cx="5257800" cy="4351338"/>
          </a:xfrm>
        </p:spPr>
        <p:txBody>
          <a:bodyPr>
            <a:normAutofit lnSpcReduction="10000"/>
          </a:bodyPr>
          <a:lstStyle/>
          <a:p>
            <a:pPr marL="0" indent="0">
              <a:buNone/>
            </a:pPr>
            <a:r>
              <a:rPr lang="en-US" sz="2000" b="1" dirty="0"/>
              <a:t>AB Testing:</a:t>
            </a:r>
          </a:p>
          <a:p>
            <a:r>
              <a:rPr lang="en-US" sz="1500" dirty="0"/>
              <a:t>AB testing was performed to compare categorical features across both years</a:t>
            </a:r>
          </a:p>
          <a:p>
            <a:r>
              <a:rPr lang="en-US" sz="1500" dirty="0"/>
              <a:t>Neighborhoods: 2019 showed a preference for more moderately priced neighborhoods (Sawyer West) whereas 2021 seemed to split between more expensive and less expensive neighborhoods (North Ridge and Old Town)</a:t>
            </a:r>
          </a:p>
          <a:p>
            <a:r>
              <a:rPr lang="en-US" sz="1500" dirty="0"/>
              <a:t>Houses sold in 2021 show a preference for more bedrooms and more cars while also showing a preference for no central air, old heating tech (gravity heating), and old exterior materials (Wood Shingles)</a:t>
            </a:r>
          </a:p>
          <a:p>
            <a:r>
              <a:rPr lang="en-US" sz="1500" dirty="0"/>
              <a:t>In summary, the houses bought in 2021 had more extreme features and sale prices</a:t>
            </a:r>
          </a:p>
          <a:p>
            <a:pPr marL="0" indent="0">
              <a:buNone/>
            </a:pPr>
            <a:r>
              <a:rPr lang="en-US" sz="2000" b="1" dirty="0"/>
              <a:t>Hypothesis Testing:</a:t>
            </a:r>
          </a:p>
          <a:p>
            <a:r>
              <a:rPr lang="en-US" sz="1400" dirty="0"/>
              <a:t>2021 sales reflected houses bought closer to services in general as seen by reduced average drive times from services (Closest 5 and All)</a:t>
            </a:r>
          </a:p>
        </p:txBody>
      </p:sp>
    </p:spTree>
    <p:extLst>
      <p:ext uri="{BB962C8B-B14F-4D97-AF65-F5344CB8AC3E}">
        <p14:creationId xmlns:p14="http://schemas.microsoft.com/office/powerpoint/2010/main" val="18462078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BCC5DB">
            <a:alpha val="16863"/>
          </a:srgbClr>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6975E719-7696-EBA5-99E9-F0F8C96C9D8B}"/>
              </a:ext>
            </a:extLst>
          </p:cNvPr>
          <p:cNvSpPr>
            <a:spLocks noGrp="1"/>
          </p:cNvSpPr>
          <p:nvPr>
            <p:ph type="title"/>
          </p:nvPr>
        </p:nvSpPr>
        <p:spPr>
          <a:xfrm>
            <a:off x="572493" y="238539"/>
            <a:ext cx="11018520" cy="1434415"/>
          </a:xfrm>
        </p:spPr>
        <p:txBody>
          <a:bodyPr anchor="b">
            <a:normAutofit fontScale="90000"/>
          </a:bodyPr>
          <a:lstStyle/>
          <a:p>
            <a:r>
              <a:rPr lang="en-US" sz="5400" dirty="0"/>
              <a:t>Compare 2019 &amp; 2021</a:t>
            </a:r>
            <a:br>
              <a:rPr lang="en-US" sz="5400" dirty="0"/>
            </a:br>
            <a:endParaRPr lang="en-US" sz="5400" dirty="0"/>
          </a:p>
        </p:txBody>
      </p:sp>
      <p:pic>
        <p:nvPicPr>
          <p:cNvPr id="4" name="Content Placeholder 3">
            <a:extLst>
              <a:ext uri="{FF2B5EF4-FFF2-40B4-BE49-F238E27FC236}">
                <a16:creationId xmlns:a16="http://schemas.microsoft.com/office/drawing/2014/main" id="{4D3728D6-966C-3708-1143-623246DAD1D5}"/>
              </a:ext>
            </a:extLst>
          </p:cNvPr>
          <p:cNvPicPr>
            <a:picLocks noGrp="1" noChangeAspect="1"/>
          </p:cNvPicPr>
          <p:nvPr>
            <p:ph idx="1"/>
          </p:nvPr>
        </p:nvPicPr>
        <p:blipFill>
          <a:blip r:embed="rId2"/>
          <a:srcRect/>
          <a:stretch/>
        </p:blipFill>
        <p:spPr>
          <a:xfrm>
            <a:off x="3730285" y="1308026"/>
            <a:ext cx="8348302" cy="4816328"/>
          </a:xfrm>
          <a:prstGeom prst="rect">
            <a:avLst/>
          </a:prstGeom>
        </p:spPr>
      </p:pic>
      <p:sp>
        <p:nvSpPr>
          <p:cNvPr id="12" name="Content Placeholder 2">
            <a:extLst>
              <a:ext uri="{FF2B5EF4-FFF2-40B4-BE49-F238E27FC236}">
                <a16:creationId xmlns:a16="http://schemas.microsoft.com/office/drawing/2014/main" id="{7E66697F-6F29-9A03-CF2A-3D1D4984740B}"/>
              </a:ext>
            </a:extLst>
          </p:cNvPr>
          <p:cNvSpPr txBox="1">
            <a:spLocks/>
          </p:cNvSpPr>
          <p:nvPr/>
        </p:nvSpPr>
        <p:spPr>
          <a:xfrm>
            <a:off x="572493" y="1672954"/>
            <a:ext cx="2996972" cy="4119172"/>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b="1" dirty="0"/>
              <a:t>Sale Price:</a:t>
            </a:r>
          </a:p>
          <a:p>
            <a:r>
              <a:rPr lang="en-US" sz="1600" dirty="0"/>
              <a:t>2019 contains ~42% more records than 2021</a:t>
            </a:r>
          </a:p>
          <a:p>
            <a:r>
              <a:rPr lang="en-US" sz="1600" dirty="0"/>
              <a:t>2021 has larger proportion of expensive houses sold </a:t>
            </a:r>
          </a:p>
          <a:p>
            <a:r>
              <a:rPr lang="en-US" sz="1600" dirty="0"/>
              <a:t>Houses closer to the center of town cost less on average</a:t>
            </a:r>
          </a:p>
          <a:p>
            <a:r>
              <a:rPr lang="en-US" sz="1600" dirty="0"/>
              <a:t>Houses further from the center of town cost more on average</a:t>
            </a:r>
          </a:p>
          <a:p>
            <a:endParaRPr lang="en-US" sz="1400" dirty="0"/>
          </a:p>
          <a:p>
            <a:pPr marL="285750" indent="-285750"/>
            <a:endParaRPr lang="en-US" sz="1400" dirty="0"/>
          </a:p>
        </p:txBody>
      </p:sp>
    </p:spTree>
    <p:extLst>
      <p:ext uri="{BB962C8B-B14F-4D97-AF65-F5344CB8AC3E}">
        <p14:creationId xmlns:p14="http://schemas.microsoft.com/office/powerpoint/2010/main" val="17093029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BCC5DB">
            <a:alpha val="16863"/>
          </a:srgbClr>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0E3EEA76-C8A6-E47A-4741-5CF92B4844EC}"/>
              </a:ext>
            </a:extLst>
          </p:cNvPr>
          <p:cNvSpPr>
            <a:spLocks noGrp="1"/>
          </p:cNvSpPr>
          <p:nvPr>
            <p:ph type="title"/>
          </p:nvPr>
        </p:nvSpPr>
        <p:spPr>
          <a:xfrm>
            <a:off x="572493" y="238539"/>
            <a:ext cx="11018520" cy="1434415"/>
          </a:xfrm>
        </p:spPr>
        <p:txBody>
          <a:bodyPr anchor="b">
            <a:normAutofit fontScale="90000"/>
          </a:bodyPr>
          <a:lstStyle/>
          <a:p>
            <a:r>
              <a:rPr lang="en-US" sz="5400" dirty="0"/>
              <a:t>Compare 2019 &amp; 2021</a:t>
            </a:r>
            <a:br>
              <a:rPr lang="en-US" sz="5400" dirty="0"/>
            </a:br>
            <a:endParaRPr lang="en-US" sz="5400" dirty="0"/>
          </a:p>
        </p:txBody>
      </p:sp>
      <p:pic>
        <p:nvPicPr>
          <p:cNvPr id="4" name="Content Placeholder 3">
            <a:extLst>
              <a:ext uri="{FF2B5EF4-FFF2-40B4-BE49-F238E27FC236}">
                <a16:creationId xmlns:a16="http://schemas.microsoft.com/office/drawing/2014/main" id="{4D3728D6-966C-3708-1143-623246DAD1D5}"/>
              </a:ext>
            </a:extLst>
          </p:cNvPr>
          <p:cNvPicPr>
            <a:picLocks noGrp="1" noChangeAspect="1"/>
          </p:cNvPicPr>
          <p:nvPr>
            <p:ph idx="1"/>
          </p:nvPr>
        </p:nvPicPr>
        <p:blipFill>
          <a:blip r:embed="rId2"/>
          <a:srcRect/>
          <a:stretch/>
        </p:blipFill>
        <p:spPr>
          <a:xfrm>
            <a:off x="3730285" y="1308026"/>
            <a:ext cx="8348302" cy="4816328"/>
          </a:xfrm>
          <a:prstGeom prst="rect">
            <a:avLst/>
          </a:prstGeom>
        </p:spPr>
      </p:pic>
      <p:sp>
        <p:nvSpPr>
          <p:cNvPr id="8" name="Content Placeholder 2">
            <a:extLst>
              <a:ext uri="{FF2B5EF4-FFF2-40B4-BE49-F238E27FC236}">
                <a16:creationId xmlns:a16="http://schemas.microsoft.com/office/drawing/2014/main" id="{5BD0116B-3943-1FF7-43B0-F3F787AE5CAB}"/>
              </a:ext>
            </a:extLst>
          </p:cNvPr>
          <p:cNvSpPr txBox="1">
            <a:spLocks/>
          </p:cNvSpPr>
          <p:nvPr/>
        </p:nvSpPr>
        <p:spPr>
          <a:xfrm>
            <a:off x="572493" y="1672954"/>
            <a:ext cx="2996972" cy="4119172"/>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b="1" dirty="0"/>
              <a:t>Neighborhoods:</a:t>
            </a:r>
          </a:p>
          <a:p>
            <a:pPr marL="285750" indent="-285750"/>
            <a:r>
              <a:rPr lang="en-US" sz="1600" dirty="0"/>
              <a:t>North Ridge and Old Town house sales were proportionally greater in 2021</a:t>
            </a:r>
          </a:p>
          <a:p>
            <a:pPr marL="285750" indent="-285750"/>
            <a:r>
              <a:rPr lang="en-US" sz="1600" dirty="0"/>
              <a:t>Sawyer West is favored for 2019 since it had more than double the house sales in that year</a:t>
            </a:r>
          </a:p>
          <a:p>
            <a:pPr marL="285750" indent="-285750"/>
            <a:r>
              <a:rPr lang="en-US" sz="1600" dirty="0"/>
              <a:t>This plot corroborates the results of the AB testing</a:t>
            </a:r>
          </a:p>
        </p:txBody>
      </p:sp>
    </p:spTree>
    <p:extLst>
      <p:ext uri="{BB962C8B-B14F-4D97-AF65-F5344CB8AC3E}">
        <p14:creationId xmlns:p14="http://schemas.microsoft.com/office/powerpoint/2010/main" val="42461959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BCC5DB">
            <a:alpha val="16863"/>
          </a:srgbClr>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615BA53F-D980-F1CD-CB92-87E96471DEC3}"/>
              </a:ext>
            </a:extLst>
          </p:cNvPr>
          <p:cNvSpPr>
            <a:spLocks noGrp="1"/>
          </p:cNvSpPr>
          <p:nvPr>
            <p:ph type="title"/>
          </p:nvPr>
        </p:nvSpPr>
        <p:spPr>
          <a:xfrm>
            <a:off x="572493" y="238539"/>
            <a:ext cx="11018520" cy="1434415"/>
          </a:xfrm>
        </p:spPr>
        <p:txBody>
          <a:bodyPr anchor="b">
            <a:normAutofit fontScale="90000"/>
          </a:bodyPr>
          <a:lstStyle/>
          <a:p>
            <a:r>
              <a:rPr lang="en-US" sz="5400" dirty="0"/>
              <a:t>Compare 2019 &amp; 2021</a:t>
            </a:r>
            <a:br>
              <a:rPr lang="en-US" sz="5400" dirty="0"/>
            </a:br>
            <a:endParaRPr lang="en-US" sz="5400" dirty="0"/>
          </a:p>
        </p:txBody>
      </p:sp>
      <p:pic>
        <p:nvPicPr>
          <p:cNvPr id="4" name="Content Placeholder 3">
            <a:extLst>
              <a:ext uri="{FF2B5EF4-FFF2-40B4-BE49-F238E27FC236}">
                <a16:creationId xmlns:a16="http://schemas.microsoft.com/office/drawing/2014/main" id="{4D3728D6-966C-3708-1143-623246DAD1D5}"/>
              </a:ext>
            </a:extLst>
          </p:cNvPr>
          <p:cNvPicPr>
            <a:picLocks noGrp="1" noChangeAspect="1"/>
          </p:cNvPicPr>
          <p:nvPr>
            <p:ph idx="1"/>
          </p:nvPr>
        </p:nvPicPr>
        <p:blipFill>
          <a:blip r:embed="rId2"/>
          <a:srcRect/>
          <a:stretch/>
        </p:blipFill>
        <p:spPr>
          <a:xfrm>
            <a:off x="3730285" y="1308026"/>
            <a:ext cx="8348302" cy="4816328"/>
          </a:xfrm>
          <a:prstGeom prst="rect">
            <a:avLst/>
          </a:prstGeom>
        </p:spPr>
      </p:pic>
      <p:sp>
        <p:nvSpPr>
          <p:cNvPr id="9" name="Content Placeholder 2">
            <a:extLst>
              <a:ext uri="{FF2B5EF4-FFF2-40B4-BE49-F238E27FC236}">
                <a16:creationId xmlns:a16="http://schemas.microsoft.com/office/drawing/2014/main" id="{08C42275-6B41-4CBA-D0A1-4172697BA6DB}"/>
              </a:ext>
            </a:extLst>
          </p:cNvPr>
          <p:cNvSpPr txBox="1">
            <a:spLocks/>
          </p:cNvSpPr>
          <p:nvPr/>
        </p:nvSpPr>
        <p:spPr>
          <a:xfrm>
            <a:off x="572493" y="1672954"/>
            <a:ext cx="2996972" cy="4119172"/>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b="1" dirty="0"/>
              <a:t>Central Air:</a:t>
            </a:r>
          </a:p>
          <a:p>
            <a:pPr marL="285750" indent="-285750"/>
            <a:r>
              <a:rPr lang="en-US" sz="1600" dirty="0"/>
              <a:t>Old Town has the highest concentration of houses with no central air</a:t>
            </a:r>
          </a:p>
          <a:p>
            <a:pPr marL="285750" indent="-285750"/>
            <a:r>
              <a:rPr lang="en-US" sz="1600" dirty="0"/>
              <a:t>In Old Town, the 2021 no central air records significantly outnumber those in 2019 </a:t>
            </a:r>
          </a:p>
          <a:p>
            <a:pPr marL="285750" indent="-285750"/>
            <a:r>
              <a:rPr lang="en-US" sz="1600" dirty="0"/>
              <a:t>The overall proportion of houses sold with no central air in 2021 is greater than in 2019, as corroborated by AB testing</a:t>
            </a:r>
          </a:p>
          <a:p>
            <a:pPr marL="285750" indent="-285750"/>
            <a:endParaRPr lang="en-US" sz="1400" dirty="0"/>
          </a:p>
          <a:p>
            <a:pPr marL="0" indent="0">
              <a:buNone/>
            </a:pPr>
            <a:endParaRPr lang="en-US" sz="1400" dirty="0"/>
          </a:p>
        </p:txBody>
      </p:sp>
    </p:spTree>
    <p:extLst>
      <p:ext uri="{BB962C8B-B14F-4D97-AF65-F5344CB8AC3E}">
        <p14:creationId xmlns:p14="http://schemas.microsoft.com/office/powerpoint/2010/main" val="7580347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BCC5DB">
            <a:alpha val="16863"/>
          </a:srgbClr>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22BE579-9EE9-6436-4F19-39ECAA06A969}"/>
              </a:ext>
            </a:extLst>
          </p:cNvPr>
          <p:cNvPicPr>
            <a:picLocks noChangeAspect="1"/>
          </p:cNvPicPr>
          <p:nvPr/>
        </p:nvPicPr>
        <p:blipFill>
          <a:blip r:embed="rId2"/>
          <a:srcRect/>
          <a:stretch/>
        </p:blipFill>
        <p:spPr>
          <a:xfrm>
            <a:off x="5797857" y="952500"/>
            <a:ext cx="5992115" cy="5666961"/>
          </a:xfrm>
          <a:prstGeom prst="rect">
            <a:avLst/>
          </a:prstGeom>
        </p:spPr>
      </p:pic>
      <p:sp>
        <p:nvSpPr>
          <p:cNvPr id="8" name="Title 1">
            <a:extLst>
              <a:ext uri="{FF2B5EF4-FFF2-40B4-BE49-F238E27FC236}">
                <a16:creationId xmlns:a16="http://schemas.microsoft.com/office/drawing/2014/main" id="{3EDC7074-198A-68BE-A2D0-9981EA07BCDC}"/>
              </a:ext>
            </a:extLst>
          </p:cNvPr>
          <p:cNvSpPr>
            <a:spLocks noGrp="1"/>
          </p:cNvSpPr>
          <p:nvPr>
            <p:ph type="title"/>
          </p:nvPr>
        </p:nvSpPr>
        <p:spPr>
          <a:xfrm>
            <a:off x="572493" y="238539"/>
            <a:ext cx="11018520" cy="1434415"/>
          </a:xfrm>
        </p:spPr>
        <p:txBody>
          <a:bodyPr anchor="b">
            <a:normAutofit fontScale="90000"/>
          </a:bodyPr>
          <a:lstStyle/>
          <a:p>
            <a:r>
              <a:rPr lang="en-US" sz="5400" dirty="0"/>
              <a:t>Compare 2019 &amp; 2021</a:t>
            </a:r>
            <a:br>
              <a:rPr lang="en-US" sz="5400" dirty="0"/>
            </a:br>
            <a:endParaRPr lang="en-US" sz="5400" dirty="0"/>
          </a:p>
        </p:txBody>
      </p:sp>
      <p:sp>
        <p:nvSpPr>
          <p:cNvPr id="11" name="Content Placeholder 2">
            <a:extLst>
              <a:ext uri="{FF2B5EF4-FFF2-40B4-BE49-F238E27FC236}">
                <a16:creationId xmlns:a16="http://schemas.microsoft.com/office/drawing/2014/main" id="{B64A8BE1-B680-BD92-A6E0-2C36C2EE0AD7}"/>
              </a:ext>
            </a:extLst>
          </p:cNvPr>
          <p:cNvSpPr txBox="1">
            <a:spLocks/>
          </p:cNvSpPr>
          <p:nvPr/>
        </p:nvSpPr>
        <p:spPr>
          <a:xfrm>
            <a:off x="572493" y="1672954"/>
            <a:ext cx="4858824" cy="4119172"/>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b="1" dirty="0"/>
              <a:t>Sale Price vs. Assessor Value:</a:t>
            </a:r>
          </a:p>
          <a:p>
            <a:pPr marL="285750" indent="-285750"/>
            <a:r>
              <a:rPr lang="en-US" sz="1600" dirty="0"/>
              <a:t>The cluster of records with Sale Price &lt; $100k and Other House Assessor Value &gt; $200k represent 2019 records with updated assessor values for 2021</a:t>
            </a:r>
          </a:p>
          <a:p>
            <a:pPr marL="285750" indent="-285750"/>
            <a:r>
              <a:rPr lang="en-US" sz="1600" dirty="0"/>
              <a:t>Even though 2021 has a smaller number of records, there is a greater range of assessor and sale price values for that year</a:t>
            </a:r>
          </a:p>
          <a:p>
            <a:pPr marL="285750" indent="-285750"/>
            <a:r>
              <a:rPr lang="en-US" sz="1600" dirty="0"/>
              <a:t>The plot shows that for 2021 there was a greater demand in the housing market since for any given assessor value, the sale price was higher than in 2019</a:t>
            </a:r>
          </a:p>
          <a:p>
            <a:pPr marL="0" indent="0">
              <a:buNone/>
            </a:pPr>
            <a:endParaRPr lang="en-US" sz="1400" dirty="0"/>
          </a:p>
          <a:p>
            <a:pPr marL="285750" indent="-285750"/>
            <a:endParaRPr lang="en-US" sz="1400" dirty="0"/>
          </a:p>
          <a:p>
            <a:pPr marL="0" indent="0">
              <a:buNone/>
            </a:pPr>
            <a:endParaRPr lang="en-US" sz="1400" dirty="0"/>
          </a:p>
        </p:txBody>
      </p:sp>
    </p:spTree>
    <p:extLst>
      <p:ext uri="{BB962C8B-B14F-4D97-AF65-F5344CB8AC3E}">
        <p14:creationId xmlns:p14="http://schemas.microsoft.com/office/powerpoint/2010/main" val="19262896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BCC5DB">
            <a:alpha val="16863"/>
          </a:srgbClr>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38973D41-62CE-0C9F-CDD3-13CA040F9C76}"/>
              </a:ext>
            </a:extLst>
          </p:cNvPr>
          <p:cNvPicPr>
            <a:picLocks noChangeAspect="1"/>
          </p:cNvPicPr>
          <p:nvPr/>
        </p:nvPicPr>
        <p:blipFill>
          <a:blip r:embed="rId2"/>
          <a:srcRect/>
          <a:stretch/>
        </p:blipFill>
        <p:spPr>
          <a:xfrm>
            <a:off x="1250755" y="1060435"/>
            <a:ext cx="4202594" cy="3848840"/>
          </a:xfrm>
          <a:prstGeom prst="rect">
            <a:avLst/>
          </a:prstGeom>
        </p:spPr>
      </p:pic>
      <p:pic>
        <p:nvPicPr>
          <p:cNvPr id="5" name="Content Placeholder 3">
            <a:extLst>
              <a:ext uri="{FF2B5EF4-FFF2-40B4-BE49-F238E27FC236}">
                <a16:creationId xmlns:a16="http://schemas.microsoft.com/office/drawing/2014/main" id="{D7DB62C3-68DB-E857-2EB4-8A44BC34D31F}"/>
              </a:ext>
            </a:extLst>
          </p:cNvPr>
          <p:cNvPicPr>
            <a:picLocks noChangeAspect="1"/>
          </p:cNvPicPr>
          <p:nvPr/>
        </p:nvPicPr>
        <p:blipFill>
          <a:blip r:embed="rId3"/>
          <a:srcRect/>
          <a:stretch/>
        </p:blipFill>
        <p:spPr>
          <a:xfrm>
            <a:off x="6312665" y="1105432"/>
            <a:ext cx="4724763" cy="3839807"/>
          </a:xfrm>
          <a:prstGeom prst="rect">
            <a:avLst/>
          </a:prstGeom>
        </p:spPr>
      </p:pic>
      <p:sp>
        <p:nvSpPr>
          <p:cNvPr id="6" name="Title 1">
            <a:extLst>
              <a:ext uri="{FF2B5EF4-FFF2-40B4-BE49-F238E27FC236}">
                <a16:creationId xmlns:a16="http://schemas.microsoft.com/office/drawing/2014/main" id="{D3486D24-BFD2-6188-8E51-633759013EF0}"/>
              </a:ext>
            </a:extLst>
          </p:cNvPr>
          <p:cNvSpPr>
            <a:spLocks noGrp="1"/>
          </p:cNvSpPr>
          <p:nvPr>
            <p:ph type="title"/>
          </p:nvPr>
        </p:nvSpPr>
        <p:spPr>
          <a:xfrm>
            <a:off x="572493" y="238539"/>
            <a:ext cx="11018520" cy="1434415"/>
          </a:xfrm>
        </p:spPr>
        <p:txBody>
          <a:bodyPr anchor="b">
            <a:normAutofit fontScale="90000"/>
          </a:bodyPr>
          <a:lstStyle/>
          <a:p>
            <a:r>
              <a:rPr lang="en-US" sz="5400" dirty="0"/>
              <a:t>Compare 2019 &amp; 2021</a:t>
            </a:r>
            <a:br>
              <a:rPr lang="en-US" sz="5400" dirty="0"/>
            </a:br>
            <a:endParaRPr lang="en-US" sz="5400" dirty="0"/>
          </a:p>
        </p:txBody>
      </p:sp>
      <p:sp>
        <p:nvSpPr>
          <p:cNvPr id="7" name="TextBox 6">
            <a:extLst>
              <a:ext uri="{FF2B5EF4-FFF2-40B4-BE49-F238E27FC236}">
                <a16:creationId xmlns:a16="http://schemas.microsoft.com/office/drawing/2014/main" id="{2BD530BA-528B-4E73-7786-6ED98E3C7527}"/>
              </a:ext>
            </a:extLst>
          </p:cNvPr>
          <p:cNvSpPr txBox="1"/>
          <p:nvPr/>
        </p:nvSpPr>
        <p:spPr>
          <a:xfrm>
            <a:off x="661012" y="5043503"/>
            <a:ext cx="10376416" cy="1477328"/>
          </a:xfrm>
          <a:prstGeom prst="rect">
            <a:avLst/>
          </a:prstGeom>
          <a:noFill/>
        </p:spPr>
        <p:txBody>
          <a:bodyPr wrap="square" rtlCol="0">
            <a:spAutoFit/>
          </a:bodyPr>
          <a:lstStyle/>
          <a:p>
            <a:pPr marL="285750" indent="-285750">
              <a:buFont typeface="Arial" panose="020B0604020202020204" pitchFamily="34" charset="0"/>
              <a:buChar char="•"/>
            </a:pPr>
            <a:r>
              <a:rPr lang="en-US" dirty="0"/>
              <a:t>Sale records for 2021 proportionally has less amenities than 2019, even though it’s not significant based on AB testing</a:t>
            </a:r>
          </a:p>
          <a:p>
            <a:pPr marL="285750" indent="-285750">
              <a:buFont typeface="Arial" panose="020B0604020202020204" pitchFamily="34" charset="0"/>
              <a:buChar char="•"/>
            </a:pPr>
            <a:r>
              <a:rPr lang="en-US" dirty="0"/>
              <a:t>The lot area for 2021 was on average less than 2019, even though the total area with garage and basement were very close across years</a:t>
            </a:r>
          </a:p>
          <a:p>
            <a:pPr marL="285750" indent="-285750">
              <a:buFont typeface="Arial" panose="020B0604020202020204" pitchFamily="34" charset="0"/>
              <a:buChar char="•"/>
            </a:pPr>
            <a:r>
              <a:rPr lang="en-US" dirty="0"/>
              <a:t>This suggests that the houses sold in 2021 were less expensive than in 2019</a:t>
            </a:r>
          </a:p>
        </p:txBody>
      </p:sp>
    </p:spTree>
    <p:extLst>
      <p:ext uri="{BB962C8B-B14F-4D97-AF65-F5344CB8AC3E}">
        <p14:creationId xmlns:p14="http://schemas.microsoft.com/office/powerpoint/2010/main" val="27046707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BCC5DB">
            <a:alpha val="16863"/>
          </a:srgbClr>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C95089ED-7193-79BD-A952-843EB08FC805}"/>
              </a:ext>
            </a:extLst>
          </p:cNvPr>
          <p:cNvSpPr>
            <a:spLocks noGrp="1"/>
          </p:cNvSpPr>
          <p:nvPr>
            <p:ph type="title"/>
          </p:nvPr>
        </p:nvSpPr>
        <p:spPr>
          <a:xfrm>
            <a:off x="572493" y="238539"/>
            <a:ext cx="11018520" cy="1434415"/>
          </a:xfrm>
        </p:spPr>
        <p:txBody>
          <a:bodyPr anchor="b">
            <a:normAutofit fontScale="90000"/>
          </a:bodyPr>
          <a:lstStyle/>
          <a:p>
            <a:r>
              <a:rPr lang="en-US" sz="5400" dirty="0"/>
              <a:t>Compare 2019 &amp; 2021</a:t>
            </a:r>
            <a:br>
              <a:rPr lang="en-US" sz="5400" dirty="0"/>
            </a:br>
            <a:endParaRPr lang="en-US" sz="5400" dirty="0"/>
          </a:p>
        </p:txBody>
      </p:sp>
      <p:sp>
        <p:nvSpPr>
          <p:cNvPr id="7" name="Content Placeholder 2">
            <a:extLst>
              <a:ext uri="{FF2B5EF4-FFF2-40B4-BE49-F238E27FC236}">
                <a16:creationId xmlns:a16="http://schemas.microsoft.com/office/drawing/2014/main" id="{6B75F241-AD80-E16B-D6BD-057157417108}"/>
              </a:ext>
            </a:extLst>
          </p:cNvPr>
          <p:cNvSpPr txBox="1">
            <a:spLocks/>
          </p:cNvSpPr>
          <p:nvPr/>
        </p:nvSpPr>
        <p:spPr>
          <a:xfrm>
            <a:off x="572493" y="1672954"/>
            <a:ext cx="4858824" cy="4119172"/>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b="1" dirty="0"/>
              <a:t>Closest Service by Year:</a:t>
            </a:r>
          </a:p>
          <a:p>
            <a:pPr marL="285750" indent="-285750"/>
            <a:r>
              <a:rPr lang="en-US" sz="1600" dirty="0"/>
              <a:t>In 2019, gyms and recreation had a higher percentage of nearby house sales than 2021</a:t>
            </a:r>
          </a:p>
          <a:p>
            <a:pPr marL="285750" indent="-285750"/>
            <a:r>
              <a:rPr lang="en-US" sz="1600" dirty="0"/>
              <a:t>In 2021, restaurant, religious, and shopping services had a higher percentage of nearby house sales compared to 2019</a:t>
            </a:r>
          </a:p>
          <a:p>
            <a:pPr marL="285750" indent="-285750"/>
            <a:r>
              <a:rPr lang="en-US" sz="1600" dirty="0"/>
              <a:t>May have been a migration towards downtown from 2019 to 2021 since restaurant, religious, and shopping services located in center of town. Gyms and recreation services located more in suburbs</a:t>
            </a:r>
          </a:p>
          <a:p>
            <a:pPr marL="0" indent="0">
              <a:buNone/>
            </a:pPr>
            <a:endParaRPr lang="en-US" sz="1400" dirty="0"/>
          </a:p>
        </p:txBody>
      </p:sp>
      <p:pic>
        <p:nvPicPr>
          <p:cNvPr id="8" name="Picture 7">
            <a:extLst>
              <a:ext uri="{FF2B5EF4-FFF2-40B4-BE49-F238E27FC236}">
                <a16:creationId xmlns:a16="http://schemas.microsoft.com/office/drawing/2014/main" id="{C4EB8B1C-B800-4E43-EB0A-84C9A09BDC07}"/>
              </a:ext>
            </a:extLst>
          </p:cNvPr>
          <p:cNvPicPr>
            <a:picLocks noChangeAspect="1"/>
          </p:cNvPicPr>
          <p:nvPr/>
        </p:nvPicPr>
        <p:blipFill>
          <a:blip r:embed="rId2"/>
          <a:srcRect/>
          <a:stretch/>
        </p:blipFill>
        <p:spPr>
          <a:xfrm>
            <a:off x="6246564" y="955151"/>
            <a:ext cx="5497417" cy="5770017"/>
          </a:xfrm>
          <a:prstGeom prst="rect">
            <a:avLst/>
          </a:prstGeom>
        </p:spPr>
      </p:pic>
    </p:spTree>
    <p:extLst>
      <p:ext uri="{BB962C8B-B14F-4D97-AF65-F5344CB8AC3E}">
        <p14:creationId xmlns:p14="http://schemas.microsoft.com/office/powerpoint/2010/main" val="1134919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BCC5DB">
            <a:alpha val="16863"/>
          </a:srgbClr>
        </a:solid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8637F5B0-76DB-F647-604B-AEDE7943A2E0}"/>
              </a:ext>
            </a:extLst>
          </p:cNvPr>
          <p:cNvSpPr>
            <a:spLocks noGrp="1"/>
          </p:cNvSpPr>
          <p:nvPr>
            <p:ph type="title"/>
          </p:nvPr>
        </p:nvSpPr>
        <p:spPr>
          <a:xfrm>
            <a:off x="572493" y="238539"/>
            <a:ext cx="11018520" cy="1434415"/>
          </a:xfrm>
        </p:spPr>
        <p:txBody>
          <a:bodyPr anchor="b">
            <a:normAutofit fontScale="90000"/>
          </a:bodyPr>
          <a:lstStyle/>
          <a:p>
            <a:r>
              <a:rPr lang="en-US" sz="5400" dirty="0"/>
              <a:t>Sample House Sales</a:t>
            </a:r>
            <a:br>
              <a:rPr lang="en-US" sz="5400" dirty="0"/>
            </a:br>
            <a:endParaRPr lang="en-US" sz="5400" dirty="0"/>
          </a:p>
        </p:txBody>
      </p:sp>
      <p:sp>
        <p:nvSpPr>
          <p:cNvPr id="3" name="Content Placeholder 2">
            <a:extLst>
              <a:ext uri="{FF2B5EF4-FFF2-40B4-BE49-F238E27FC236}">
                <a16:creationId xmlns:a16="http://schemas.microsoft.com/office/drawing/2014/main" id="{26B5C722-24F7-C9AF-F5BB-FA9AFD2AF30F}"/>
              </a:ext>
            </a:extLst>
          </p:cNvPr>
          <p:cNvSpPr>
            <a:spLocks noGrp="1"/>
          </p:cNvSpPr>
          <p:nvPr>
            <p:ph idx="1"/>
          </p:nvPr>
        </p:nvSpPr>
        <p:spPr>
          <a:xfrm>
            <a:off x="572493" y="1443826"/>
            <a:ext cx="2881826" cy="2665466"/>
          </a:xfrm>
        </p:spPr>
        <p:txBody>
          <a:bodyPr>
            <a:normAutofit fontScale="92500"/>
          </a:bodyPr>
          <a:lstStyle/>
          <a:p>
            <a:pPr marL="0" indent="0">
              <a:buNone/>
            </a:pPr>
            <a:r>
              <a:rPr lang="en-US" sz="1800" b="1" dirty="0"/>
              <a:t>Method: </a:t>
            </a:r>
          </a:p>
          <a:p>
            <a:r>
              <a:rPr lang="en-US" sz="1400" dirty="0"/>
              <a:t>Similar 2019 records were chosen </a:t>
            </a:r>
          </a:p>
          <a:p>
            <a:pPr lvl="1"/>
            <a:r>
              <a:rPr lang="en-US" sz="1400" dirty="0"/>
              <a:t>Prices are within moderate range</a:t>
            </a:r>
          </a:p>
          <a:p>
            <a:pPr lvl="1"/>
            <a:r>
              <a:rPr lang="en-US" sz="1400" dirty="0"/>
              <a:t>Houses built post-war (&gt;1946)</a:t>
            </a:r>
          </a:p>
          <a:p>
            <a:r>
              <a:rPr lang="en-US" sz="1400" dirty="0"/>
              <a:t>Want to predict sale price based on:</a:t>
            </a:r>
          </a:p>
          <a:p>
            <a:pPr lvl="1"/>
            <a:r>
              <a:rPr lang="en-US" sz="1400" dirty="0"/>
              <a:t>Changes to year sold</a:t>
            </a:r>
          </a:p>
          <a:p>
            <a:pPr lvl="1"/>
            <a:r>
              <a:rPr lang="en-US" sz="1400" dirty="0"/>
              <a:t>Addition of amenities</a:t>
            </a:r>
          </a:p>
          <a:p>
            <a:pPr lvl="1"/>
            <a:r>
              <a:rPr lang="en-US" sz="1400" dirty="0"/>
              <a:t>Proximity to certain services</a:t>
            </a:r>
          </a:p>
        </p:txBody>
      </p:sp>
      <p:graphicFrame>
        <p:nvGraphicFramePr>
          <p:cNvPr id="11" name="Table 10">
            <a:extLst>
              <a:ext uri="{FF2B5EF4-FFF2-40B4-BE49-F238E27FC236}">
                <a16:creationId xmlns:a16="http://schemas.microsoft.com/office/drawing/2014/main" id="{3F9DBF4C-09AA-F09E-F1D9-62684E88F8A8}"/>
              </a:ext>
            </a:extLst>
          </p:cNvPr>
          <p:cNvGraphicFramePr>
            <a:graphicFrameLocks noGrp="1"/>
          </p:cNvGraphicFramePr>
          <p:nvPr>
            <p:extLst>
              <p:ext uri="{D42A27DB-BD31-4B8C-83A1-F6EECF244321}">
                <p14:modId xmlns:p14="http://schemas.microsoft.com/office/powerpoint/2010/main" val="169957062"/>
              </p:ext>
            </p:extLst>
          </p:nvPr>
        </p:nvGraphicFramePr>
        <p:xfrm>
          <a:off x="3963508" y="1443826"/>
          <a:ext cx="8076818" cy="2530336"/>
        </p:xfrm>
        <a:graphic>
          <a:graphicData uri="http://schemas.openxmlformats.org/drawingml/2006/table">
            <a:tbl>
              <a:tblPr/>
              <a:tblGrid>
                <a:gridCol w="2026844">
                  <a:extLst>
                    <a:ext uri="{9D8B030D-6E8A-4147-A177-3AD203B41FA5}">
                      <a16:colId xmlns:a16="http://schemas.microsoft.com/office/drawing/2014/main" val="614014164"/>
                    </a:ext>
                  </a:extLst>
                </a:gridCol>
                <a:gridCol w="1008329">
                  <a:extLst>
                    <a:ext uri="{9D8B030D-6E8A-4147-A177-3AD203B41FA5}">
                      <a16:colId xmlns:a16="http://schemas.microsoft.com/office/drawing/2014/main" val="1966091646"/>
                    </a:ext>
                  </a:extLst>
                </a:gridCol>
                <a:gridCol w="1008329">
                  <a:extLst>
                    <a:ext uri="{9D8B030D-6E8A-4147-A177-3AD203B41FA5}">
                      <a16:colId xmlns:a16="http://schemas.microsoft.com/office/drawing/2014/main" val="1954600949"/>
                    </a:ext>
                  </a:extLst>
                </a:gridCol>
                <a:gridCol w="1008329">
                  <a:extLst>
                    <a:ext uri="{9D8B030D-6E8A-4147-A177-3AD203B41FA5}">
                      <a16:colId xmlns:a16="http://schemas.microsoft.com/office/drawing/2014/main" val="320158598"/>
                    </a:ext>
                  </a:extLst>
                </a:gridCol>
                <a:gridCol w="1008329">
                  <a:extLst>
                    <a:ext uri="{9D8B030D-6E8A-4147-A177-3AD203B41FA5}">
                      <a16:colId xmlns:a16="http://schemas.microsoft.com/office/drawing/2014/main" val="2141535173"/>
                    </a:ext>
                  </a:extLst>
                </a:gridCol>
                <a:gridCol w="1008329">
                  <a:extLst>
                    <a:ext uri="{9D8B030D-6E8A-4147-A177-3AD203B41FA5}">
                      <a16:colId xmlns:a16="http://schemas.microsoft.com/office/drawing/2014/main" val="2403117018"/>
                    </a:ext>
                  </a:extLst>
                </a:gridCol>
                <a:gridCol w="1008329">
                  <a:extLst>
                    <a:ext uri="{9D8B030D-6E8A-4147-A177-3AD203B41FA5}">
                      <a16:colId xmlns:a16="http://schemas.microsoft.com/office/drawing/2014/main" val="3508544354"/>
                    </a:ext>
                  </a:extLst>
                </a:gridCol>
              </a:tblGrid>
              <a:tr h="700488">
                <a:tc>
                  <a:txBody>
                    <a:bodyPr/>
                    <a:lstStyle/>
                    <a:p>
                      <a:pPr algn="l" fontAlgn="b"/>
                      <a:endParaRPr lang="en-US" sz="1200" b="0" i="0" u="none" strike="noStrike" dirty="0">
                        <a:solidFill>
                          <a:srgbClr val="000000"/>
                        </a:solidFill>
                        <a:effectLst/>
                        <a:latin typeface="Calibri" panose="020F0502020204030204" pitchFamily="34" charset="0"/>
                      </a:endParaRPr>
                    </a:p>
                  </a:txBody>
                  <a:tcPr marL="45720" marR="45720" marT="9525" marB="0" anchor="b">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6"/>
                    </a:solidFill>
                  </a:tcPr>
                </a:tc>
                <a:tc gridSpan="2">
                  <a:txBody>
                    <a:bodyPr/>
                    <a:lstStyle/>
                    <a:p>
                      <a:pPr algn="ctr" fontAlgn="b"/>
                      <a:r>
                        <a:rPr lang="en-US" sz="1400" b="0" i="0" u="none" strike="noStrike" dirty="0">
                          <a:solidFill>
                            <a:srgbClr val="000000"/>
                          </a:solidFill>
                          <a:effectLst/>
                          <a:latin typeface="Calibri" panose="020F0502020204030204" pitchFamily="34" charset="0"/>
                        </a:rPr>
                        <a:t>Year Built: 1970 </a:t>
                      </a:r>
                      <a:br>
                        <a:rPr lang="en-US" sz="1400" b="0" i="0" u="none" strike="noStrike" dirty="0">
                          <a:solidFill>
                            <a:srgbClr val="000000"/>
                          </a:solidFill>
                          <a:effectLst/>
                          <a:latin typeface="Calibri" panose="020F0502020204030204" pitchFamily="34" charset="0"/>
                        </a:rPr>
                      </a:br>
                      <a:r>
                        <a:rPr lang="en-US" sz="1400" b="0" i="0" u="none" strike="noStrike" dirty="0">
                          <a:solidFill>
                            <a:srgbClr val="000000"/>
                          </a:solidFill>
                          <a:effectLst/>
                          <a:latin typeface="Calibri" panose="020F0502020204030204" pitchFamily="34" charset="0"/>
                        </a:rPr>
                        <a:t>Sale ID: 22472</a:t>
                      </a:r>
                      <a:br>
                        <a:rPr lang="en-US" sz="1400" b="0" i="0" u="none" strike="noStrike" dirty="0">
                          <a:solidFill>
                            <a:srgbClr val="000000"/>
                          </a:solidFill>
                          <a:effectLst/>
                          <a:latin typeface="Calibri" panose="020F0502020204030204" pitchFamily="34" charset="0"/>
                        </a:rPr>
                      </a:br>
                      <a:r>
                        <a:rPr lang="en-US" sz="1400" b="0" i="0" u="none" strike="noStrike" dirty="0">
                          <a:solidFill>
                            <a:srgbClr val="000000"/>
                          </a:solidFill>
                          <a:effectLst/>
                          <a:latin typeface="Calibri" panose="020F0502020204030204" pitchFamily="34" charset="0"/>
                        </a:rPr>
                        <a:t>Original: $101,000</a:t>
                      </a:r>
                    </a:p>
                  </a:txBody>
                  <a:tcPr marL="45720" marR="45720" marT="9525" marB="0" anchor="b">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6"/>
                    </a:solidFill>
                  </a:tcPr>
                </a:tc>
                <a:tc hMerge="1">
                  <a:txBody>
                    <a:bodyPr/>
                    <a:lstStyle/>
                    <a:p>
                      <a:endParaRPr lang="en-US"/>
                    </a:p>
                  </a:txBody>
                  <a:tcPr/>
                </a:tc>
                <a:tc gridSpan="2">
                  <a:txBody>
                    <a:bodyPr/>
                    <a:lstStyle/>
                    <a:p>
                      <a:pPr algn="ctr" fontAlgn="b"/>
                      <a:r>
                        <a:rPr lang="en-US" sz="1400" b="0" i="0" u="none" strike="noStrike" dirty="0">
                          <a:solidFill>
                            <a:srgbClr val="000000"/>
                          </a:solidFill>
                          <a:effectLst/>
                          <a:latin typeface="Calibri" panose="020F0502020204030204" pitchFamily="34" charset="0"/>
                        </a:rPr>
                        <a:t>Year Built: 1998</a:t>
                      </a:r>
                      <a:br>
                        <a:rPr lang="en-US" sz="1400" b="0" i="0" u="none" strike="noStrike" dirty="0">
                          <a:solidFill>
                            <a:srgbClr val="000000"/>
                          </a:solidFill>
                          <a:effectLst/>
                          <a:latin typeface="Calibri" panose="020F0502020204030204" pitchFamily="34" charset="0"/>
                        </a:rPr>
                      </a:br>
                      <a:r>
                        <a:rPr lang="en-US" sz="1400" b="0" i="0" u="none" strike="noStrike" dirty="0">
                          <a:solidFill>
                            <a:srgbClr val="000000"/>
                          </a:solidFill>
                          <a:effectLst/>
                          <a:latin typeface="Calibri" panose="020F0502020204030204" pitchFamily="34" charset="0"/>
                        </a:rPr>
                        <a:t>Sale ID: 4212</a:t>
                      </a:r>
                      <a:br>
                        <a:rPr lang="en-US" sz="1400" b="0" i="0" u="none" strike="noStrike" dirty="0">
                          <a:solidFill>
                            <a:srgbClr val="000000"/>
                          </a:solidFill>
                          <a:effectLst/>
                          <a:latin typeface="Calibri" panose="020F0502020204030204" pitchFamily="34" charset="0"/>
                        </a:rPr>
                      </a:br>
                      <a:r>
                        <a:rPr lang="en-US" sz="1400" b="0" i="0" u="none" strike="noStrike" dirty="0">
                          <a:solidFill>
                            <a:srgbClr val="000000"/>
                          </a:solidFill>
                          <a:effectLst/>
                          <a:latin typeface="Calibri" panose="020F0502020204030204" pitchFamily="34" charset="0"/>
                        </a:rPr>
                        <a:t>Original: $90,700</a:t>
                      </a:r>
                    </a:p>
                  </a:txBody>
                  <a:tcPr marL="45720" marR="45720" marT="9525" marB="0" anchor="b">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6"/>
                    </a:solidFill>
                  </a:tcPr>
                </a:tc>
                <a:tc hMerge="1">
                  <a:txBody>
                    <a:bodyPr/>
                    <a:lstStyle/>
                    <a:p>
                      <a:endParaRPr lang="en-US"/>
                    </a:p>
                  </a:txBody>
                  <a:tcPr/>
                </a:tc>
                <a:tc gridSpan="2">
                  <a:txBody>
                    <a:bodyPr/>
                    <a:lstStyle/>
                    <a:p>
                      <a:pPr algn="ctr" fontAlgn="b"/>
                      <a:r>
                        <a:rPr lang="en-US" sz="1400" b="0" i="0" u="none" strike="noStrike" dirty="0">
                          <a:solidFill>
                            <a:srgbClr val="000000"/>
                          </a:solidFill>
                          <a:effectLst/>
                          <a:latin typeface="Calibri" panose="020F0502020204030204" pitchFamily="34" charset="0"/>
                        </a:rPr>
                        <a:t>Year Built: 1947</a:t>
                      </a:r>
                      <a:br>
                        <a:rPr lang="en-US" sz="1400" b="0" i="0" u="none" strike="noStrike" dirty="0">
                          <a:solidFill>
                            <a:srgbClr val="000000"/>
                          </a:solidFill>
                          <a:effectLst/>
                          <a:latin typeface="Calibri" panose="020F0502020204030204" pitchFamily="34" charset="0"/>
                        </a:rPr>
                      </a:br>
                      <a:r>
                        <a:rPr lang="en-US" sz="1400" b="0" i="0" u="none" strike="noStrike" dirty="0">
                          <a:solidFill>
                            <a:srgbClr val="000000"/>
                          </a:solidFill>
                          <a:effectLst/>
                          <a:latin typeface="Calibri" panose="020F0502020204030204" pitchFamily="34" charset="0"/>
                        </a:rPr>
                        <a:t>Sale ID: 14817</a:t>
                      </a:r>
                      <a:br>
                        <a:rPr lang="en-US" sz="1400" b="0" i="0" u="none" strike="noStrike" dirty="0">
                          <a:solidFill>
                            <a:srgbClr val="000000"/>
                          </a:solidFill>
                          <a:effectLst/>
                          <a:latin typeface="Calibri" panose="020F0502020204030204" pitchFamily="34" charset="0"/>
                        </a:rPr>
                      </a:br>
                      <a:r>
                        <a:rPr lang="en-US" sz="1400" b="0" i="0" u="none" strike="noStrike" dirty="0">
                          <a:solidFill>
                            <a:srgbClr val="000000"/>
                          </a:solidFill>
                          <a:effectLst/>
                          <a:latin typeface="Calibri" panose="020F0502020204030204" pitchFamily="34" charset="0"/>
                        </a:rPr>
                        <a:t>Original: $134,000</a:t>
                      </a:r>
                    </a:p>
                  </a:txBody>
                  <a:tcPr marL="45720" marR="45720" marT="9525" marB="0" anchor="b">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6"/>
                    </a:solidFill>
                  </a:tcPr>
                </a:tc>
                <a:tc hMerge="1">
                  <a:txBody>
                    <a:bodyPr/>
                    <a:lstStyle/>
                    <a:p>
                      <a:endParaRPr lang="en-US"/>
                    </a:p>
                  </a:txBody>
                  <a:tcPr/>
                </a:tc>
                <a:extLst>
                  <a:ext uri="{0D108BD9-81ED-4DB2-BD59-A6C34878D82A}">
                    <a16:rowId xmlns:a16="http://schemas.microsoft.com/office/drawing/2014/main" val="2301443503"/>
                  </a:ext>
                </a:extLst>
              </a:tr>
              <a:tr h="228731">
                <a:tc>
                  <a:txBody>
                    <a:bodyPr/>
                    <a:lstStyle/>
                    <a:p>
                      <a:pPr marL="0" marR="0" lvl="0" indent="0" algn="r" defTabSz="914400" rtl="0" eaLnBrk="1" fontAlgn="b" latinLnBrk="0" hangingPunct="1">
                        <a:lnSpc>
                          <a:spcPct val="100000"/>
                        </a:lnSpc>
                        <a:spcBef>
                          <a:spcPts val="0"/>
                        </a:spcBef>
                        <a:spcAft>
                          <a:spcPts val="0"/>
                        </a:spcAft>
                        <a:buClrTx/>
                        <a:buSzTx/>
                        <a:buFontTx/>
                        <a:buNone/>
                        <a:tabLst/>
                        <a:defRPr/>
                      </a:pPr>
                      <a:r>
                        <a:rPr lang="en-US" sz="1400" b="0" i="0" u="none" strike="noStrike" dirty="0">
                          <a:solidFill>
                            <a:srgbClr val="000000"/>
                          </a:solidFill>
                          <a:effectLst/>
                          <a:latin typeface="Calibri" panose="020F0502020204030204" pitchFamily="34" charset="0"/>
                        </a:rPr>
                        <a:t>Changes</a:t>
                      </a:r>
                    </a:p>
                  </a:txBody>
                  <a:tcPr marL="45720" marR="45720" marT="9525" marB="0" anchor="b">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6"/>
                    </a:solidFill>
                  </a:tcPr>
                </a:tc>
                <a:tc>
                  <a:txBody>
                    <a:bodyPr/>
                    <a:lstStyle/>
                    <a:p>
                      <a:pPr algn="ctr" fontAlgn="b"/>
                      <a:r>
                        <a:rPr lang="en-US" sz="1200" b="0" i="0" u="none" strike="noStrike" dirty="0">
                          <a:solidFill>
                            <a:srgbClr val="000000"/>
                          </a:solidFill>
                          <a:effectLst/>
                          <a:latin typeface="Calibri" panose="020F0502020204030204" pitchFamily="34" charset="0"/>
                        </a:rPr>
                        <a:t>Prediction</a:t>
                      </a:r>
                    </a:p>
                  </a:txBody>
                  <a:tcPr marL="45720" marR="45720" marT="9525" marB="0" anchor="b">
                    <a:lnL w="28575" cap="flat" cmpd="sng" algn="ctr">
                      <a:solidFill>
                        <a:schemeClr val="tx1"/>
                      </a:solidFill>
                      <a:prstDash val="solid"/>
                      <a:round/>
                      <a:headEnd type="none" w="med" len="med"/>
                      <a:tailEnd type="none" w="med" len="med"/>
                    </a:lnL>
                    <a:lnR>
                      <a:noFill/>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6"/>
                    </a:solidFill>
                  </a:tcPr>
                </a:tc>
                <a:tc>
                  <a:txBody>
                    <a:bodyPr/>
                    <a:lstStyle/>
                    <a:p>
                      <a:pPr algn="ctr" fontAlgn="b"/>
                      <a:r>
                        <a:rPr lang="en-US" sz="1200" b="0" i="0" u="none" strike="noStrike" dirty="0">
                          <a:solidFill>
                            <a:srgbClr val="000000"/>
                          </a:solidFill>
                          <a:effectLst/>
                          <a:latin typeface="Calibri" panose="020F0502020204030204" pitchFamily="34" charset="0"/>
                        </a:rPr>
                        <a:t>Difference</a:t>
                      </a:r>
                    </a:p>
                  </a:txBody>
                  <a:tcPr marL="45720" marR="45720" marT="9525" marB="0" anchor="b">
                    <a:lnL>
                      <a:noFill/>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6"/>
                    </a:solidFill>
                  </a:tcPr>
                </a:tc>
                <a:tc>
                  <a:txBody>
                    <a:bodyPr/>
                    <a:lstStyle/>
                    <a:p>
                      <a:pPr algn="ctr" fontAlgn="b"/>
                      <a:r>
                        <a:rPr lang="en-US" sz="1200" b="0" i="0" u="none" strike="noStrike" dirty="0">
                          <a:solidFill>
                            <a:srgbClr val="000000"/>
                          </a:solidFill>
                          <a:effectLst/>
                          <a:latin typeface="Calibri" panose="020F0502020204030204" pitchFamily="34" charset="0"/>
                        </a:rPr>
                        <a:t>Prediction</a:t>
                      </a:r>
                    </a:p>
                  </a:txBody>
                  <a:tcPr marL="45720" marR="45720" marT="9525" marB="0" anchor="b">
                    <a:lnL w="28575" cap="flat" cmpd="sng" algn="ctr">
                      <a:solidFill>
                        <a:schemeClr val="tx1"/>
                      </a:solidFill>
                      <a:prstDash val="solid"/>
                      <a:round/>
                      <a:headEnd type="none" w="med" len="med"/>
                      <a:tailEnd type="none" w="med" len="med"/>
                    </a:lnL>
                    <a:lnR>
                      <a:noFill/>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6"/>
                    </a:solidFill>
                  </a:tcPr>
                </a:tc>
                <a:tc>
                  <a:txBody>
                    <a:bodyPr/>
                    <a:lstStyle/>
                    <a:p>
                      <a:pPr algn="ctr" fontAlgn="b"/>
                      <a:r>
                        <a:rPr lang="en-US" sz="1200" b="0" i="0" u="none" strike="noStrike" dirty="0">
                          <a:solidFill>
                            <a:srgbClr val="000000"/>
                          </a:solidFill>
                          <a:effectLst/>
                          <a:latin typeface="Calibri" panose="020F0502020204030204" pitchFamily="34" charset="0"/>
                        </a:rPr>
                        <a:t>Difference</a:t>
                      </a:r>
                    </a:p>
                  </a:txBody>
                  <a:tcPr marL="45720" marR="45720" marT="9525" marB="0" anchor="b">
                    <a:lnL>
                      <a:noFill/>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6"/>
                    </a:solidFill>
                  </a:tcPr>
                </a:tc>
                <a:tc>
                  <a:txBody>
                    <a:bodyPr/>
                    <a:lstStyle/>
                    <a:p>
                      <a:pPr algn="ctr" fontAlgn="b"/>
                      <a:r>
                        <a:rPr lang="en-US" sz="1200" b="0" i="0" u="none" strike="noStrike" dirty="0">
                          <a:solidFill>
                            <a:srgbClr val="000000"/>
                          </a:solidFill>
                          <a:effectLst/>
                          <a:latin typeface="Calibri" panose="020F0502020204030204" pitchFamily="34" charset="0"/>
                        </a:rPr>
                        <a:t>Prediction</a:t>
                      </a:r>
                    </a:p>
                  </a:txBody>
                  <a:tcPr marL="45720" marR="45720" marT="9525" marB="0" anchor="b">
                    <a:lnL w="28575" cap="flat" cmpd="sng" algn="ctr">
                      <a:solidFill>
                        <a:schemeClr val="tx1"/>
                      </a:solidFill>
                      <a:prstDash val="solid"/>
                      <a:round/>
                      <a:headEnd type="none" w="med" len="med"/>
                      <a:tailEnd type="none" w="med" len="med"/>
                    </a:lnL>
                    <a:lnR>
                      <a:noFill/>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6"/>
                    </a:solidFill>
                  </a:tcPr>
                </a:tc>
                <a:tc>
                  <a:txBody>
                    <a:bodyPr/>
                    <a:lstStyle/>
                    <a:p>
                      <a:pPr algn="ctr" fontAlgn="b"/>
                      <a:r>
                        <a:rPr lang="en-US" sz="1200" b="0" i="0" u="none" strike="noStrike" dirty="0">
                          <a:solidFill>
                            <a:srgbClr val="000000"/>
                          </a:solidFill>
                          <a:effectLst/>
                          <a:latin typeface="Calibri" panose="020F0502020204030204" pitchFamily="34" charset="0"/>
                        </a:rPr>
                        <a:t>Difference</a:t>
                      </a:r>
                    </a:p>
                  </a:txBody>
                  <a:tcPr marL="45720" marR="45720" marT="9525" marB="0" anchor="b">
                    <a:lnL>
                      <a:noFill/>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6"/>
                    </a:solidFill>
                  </a:tcPr>
                </a:tc>
                <a:extLst>
                  <a:ext uri="{0D108BD9-81ED-4DB2-BD59-A6C34878D82A}">
                    <a16:rowId xmlns:a16="http://schemas.microsoft.com/office/drawing/2014/main" val="812084602"/>
                  </a:ext>
                </a:extLst>
              </a:tr>
              <a:tr h="228731">
                <a:tc>
                  <a:txBody>
                    <a:bodyPr/>
                    <a:lstStyle/>
                    <a:p>
                      <a:pPr algn="r" fontAlgn="b"/>
                      <a:r>
                        <a:rPr lang="en-US" sz="1200" b="0" i="0" u="none" strike="noStrike" dirty="0">
                          <a:solidFill>
                            <a:srgbClr val="000000"/>
                          </a:solidFill>
                          <a:effectLst/>
                          <a:latin typeface="Calibri" panose="020F0502020204030204" pitchFamily="34" charset="0"/>
                        </a:rPr>
                        <a:t>Add Fireplace</a:t>
                      </a:r>
                    </a:p>
                  </a:txBody>
                  <a:tcPr marL="45720" marR="45720" marT="9525" marB="0" anchor="b">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a:noFill/>
                    </a:lnB>
                    <a:solidFill>
                      <a:schemeClr val="accent6"/>
                    </a:solidFill>
                  </a:tcPr>
                </a:tc>
                <a:tc>
                  <a:txBody>
                    <a:bodyPr/>
                    <a:lstStyle/>
                    <a:p>
                      <a:pPr algn="ctr" fontAlgn="b"/>
                      <a:r>
                        <a:rPr lang="en-US" sz="1200" b="0" i="0" u="none" strike="noStrike" dirty="0">
                          <a:solidFill>
                            <a:srgbClr val="000000"/>
                          </a:solidFill>
                          <a:effectLst/>
                          <a:latin typeface="Calibri" panose="020F0502020204030204" pitchFamily="34" charset="0"/>
                        </a:rPr>
                        <a:t>$124,944 </a:t>
                      </a:r>
                    </a:p>
                  </a:txBody>
                  <a:tcPr marL="45720" marR="45720" marT="9525" marB="0" anchor="b">
                    <a:lnL w="28575" cap="flat" cmpd="sng" algn="ctr">
                      <a:solidFill>
                        <a:schemeClr val="tx1"/>
                      </a:solidFill>
                      <a:prstDash val="solid"/>
                      <a:round/>
                      <a:headEnd type="none" w="med" len="med"/>
                      <a:tailEnd type="none" w="med" len="med"/>
                    </a:lnL>
                    <a:lnR>
                      <a:noFill/>
                    </a:lnR>
                    <a:lnT w="28575" cap="flat" cmpd="sng" algn="ctr">
                      <a:solidFill>
                        <a:schemeClr val="tx1"/>
                      </a:solidFill>
                      <a:prstDash val="solid"/>
                      <a:round/>
                      <a:headEnd type="none" w="med" len="med"/>
                      <a:tailEnd type="none" w="med" len="med"/>
                    </a:lnT>
                    <a:lnB>
                      <a:noFill/>
                    </a:lnB>
                    <a:solidFill>
                      <a:schemeClr val="accent6">
                        <a:lumMod val="40000"/>
                        <a:lumOff val="60000"/>
                      </a:schemeClr>
                    </a:solidFill>
                  </a:tcPr>
                </a:tc>
                <a:tc>
                  <a:txBody>
                    <a:bodyPr/>
                    <a:lstStyle/>
                    <a:p>
                      <a:pPr algn="ctr" fontAlgn="b"/>
                      <a:r>
                        <a:rPr lang="en-US" sz="1200" b="0" i="0" u="none" strike="noStrike" dirty="0">
                          <a:solidFill>
                            <a:srgbClr val="000000"/>
                          </a:solidFill>
                          <a:effectLst/>
                          <a:latin typeface="Calibri" panose="020F0502020204030204" pitchFamily="34" charset="0"/>
                        </a:rPr>
                        <a:t>23.71%</a:t>
                      </a:r>
                    </a:p>
                  </a:txBody>
                  <a:tcPr marL="45720" marR="45720" marT="9525" marB="0" anchor="b">
                    <a:lnL>
                      <a:noFill/>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a:noFill/>
                    </a:lnB>
                    <a:solidFill>
                      <a:schemeClr val="accent6">
                        <a:lumMod val="40000"/>
                        <a:lumOff val="60000"/>
                      </a:schemeClr>
                    </a:solidFill>
                  </a:tcPr>
                </a:tc>
                <a:tc>
                  <a:txBody>
                    <a:bodyPr/>
                    <a:lstStyle/>
                    <a:p>
                      <a:pPr algn="ctr" fontAlgn="b"/>
                      <a:r>
                        <a:rPr lang="en-US" sz="1200" b="0" i="0" u="none" strike="noStrike" dirty="0">
                          <a:solidFill>
                            <a:srgbClr val="000000"/>
                          </a:solidFill>
                          <a:effectLst/>
                          <a:latin typeface="Calibri" panose="020F0502020204030204" pitchFamily="34" charset="0"/>
                        </a:rPr>
                        <a:t>$126,428 </a:t>
                      </a:r>
                    </a:p>
                  </a:txBody>
                  <a:tcPr marL="45720" marR="45720" marT="9525" marB="0" anchor="b">
                    <a:lnL w="28575" cap="flat" cmpd="sng" algn="ctr">
                      <a:solidFill>
                        <a:schemeClr val="tx1"/>
                      </a:solidFill>
                      <a:prstDash val="solid"/>
                      <a:round/>
                      <a:headEnd type="none" w="med" len="med"/>
                      <a:tailEnd type="none" w="med" len="med"/>
                    </a:lnL>
                    <a:lnR>
                      <a:noFill/>
                    </a:lnR>
                    <a:lnT w="28575" cap="flat" cmpd="sng" algn="ctr">
                      <a:solidFill>
                        <a:schemeClr val="tx1"/>
                      </a:solidFill>
                      <a:prstDash val="solid"/>
                      <a:round/>
                      <a:headEnd type="none" w="med" len="med"/>
                      <a:tailEnd type="none" w="med" len="med"/>
                    </a:lnT>
                    <a:lnB>
                      <a:noFill/>
                    </a:lnB>
                    <a:solidFill>
                      <a:schemeClr val="accent6">
                        <a:lumMod val="40000"/>
                        <a:lumOff val="60000"/>
                      </a:schemeClr>
                    </a:solidFill>
                  </a:tcPr>
                </a:tc>
                <a:tc>
                  <a:txBody>
                    <a:bodyPr/>
                    <a:lstStyle/>
                    <a:p>
                      <a:pPr algn="ctr" fontAlgn="b"/>
                      <a:r>
                        <a:rPr lang="en-US" sz="1200" b="0" i="0" u="none" strike="noStrike" dirty="0">
                          <a:solidFill>
                            <a:srgbClr val="000000"/>
                          </a:solidFill>
                          <a:effectLst/>
                          <a:latin typeface="Calibri" panose="020F0502020204030204" pitchFamily="34" charset="0"/>
                        </a:rPr>
                        <a:t>39.39%</a:t>
                      </a:r>
                    </a:p>
                  </a:txBody>
                  <a:tcPr marL="45720" marR="45720" marT="9525" marB="0" anchor="b">
                    <a:lnL>
                      <a:noFill/>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a:noFill/>
                    </a:lnB>
                    <a:solidFill>
                      <a:schemeClr val="accent6">
                        <a:lumMod val="40000"/>
                        <a:lumOff val="60000"/>
                      </a:schemeClr>
                    </a:solidFill>
                  </a:tcPr>
                </a:tc>
                <a:tc>
                  <a:txBody>
                    <a:bodyPr/>
                    <a:lstStyle/>
                    <a:p>
                      <a:pPr algn="ctr" fontAlgn="b"/>
                      <a:r>
                        <a:rPr lang="en-US" sz="1200" b="0" i="0" u="none" strike="noStrike" dirty="0">
                          <a:solidFill>
                            <a:srgbClr val="000000"/>
                          </a:solidFill>
                          <a:effectLst/>
                          <a:latin typeface="Calibri" panose="020F0502020204030204" pitchFamily="34" charset="0"/>
                        </a:rPr>
                        <a:t>$148,369 </a:t>
                      </a:r>
                    </a:p>
                  </a:txBody>
                  <a:tcPr marL="45720" marR="45720" marT="9525" marB="0" anchor="b">
                    <a:lnL w="28575" cap="flat" cmpd="sng" algn="ctr">
                      <a:solidFill>
                        <a:schemeClr val="tx1"/>
                      </a:solidFill>
                      <a:prstDash val="solid"/>
                      <a:round/>
                      <a:headEnd type="none" w="med" len="med"/>
                      <a:tailEnd type="none" w="med" len="med"/>
                    </a:lnL>
                    <a:lnR>
                      <a:noFill/>
                    </a:lnR>
                    <a:lnT w="28575" cap="flat" cmpd="sng" algn="ctr">
                      <a:solidFill>
                        <a:schemeClr val="tx1"/>
                      </a:solidFill>
                      <a:prstDash val="solid"/>
                      <a:round/>
                      <a:headEnd type="none" w="med" len="med"/>
                      <a:tailEnd type="none" w="med" len="med"/>
                    </a:lnT>
                    <a:lnB>
                      <a:noFill/>
                    </a:lnB>
                    <a:solidFill>
                      <a:schemeClr val="accent6">
                        <a:lumMod val="40000"/>
                        <a:lumOff val="60000"/>
                      </a:schemeClr>
                    </a:solidFill>
                  </a:tcPr>
                </a:tc>
                <a:tc>
                  <a:txBody>
                    <a:bodyPr/>
                    <a:lstStyle/>
                    <a:p>
                      <a:pPr algn="ctr" fontAlgn="b"/>
                      <a:r>
                        <a:rPr lang="en-US" sz="1200" b="0" i="0" u="none" strike="noStrike" dirty="0">
                          <a:solidFill>
                            <a:srgbClr val="000000"/>
                          </a:solidFill>
                          <a:effectLst/>
                          <a:latin typeface="Calibri" panose="020F0502020204030204" pitchFamily="34" charset="0"/>
                        </a:rPr>
                        <a:t>10.72%</a:t>
                      </a:r>
                    </a:p>
                  </a:txBody>
                  <a:tcPr marL="45720" marR="45720" marT="9525" marB="0" anchor="b">
                    <a:lnL>
                      <a:noFill/>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a:noFill/>
                    </a:lnB>
                    <a:solidFill>
                      <a:schemeClr val="accent6">
                        <a:lumMod val="40000"/>
                        <a:lumOff val="60000"/>
                      </a:schemeClr>
                    </a:solidFill>
                  </a:tcPr>
                </a:tc>
                <a:extLst>
                  <a:ext uri="{0D108BD9-81ED-4DB2-BD59-A6C34878D82A}">
                    <a16:rowId xmlns:a16="http://schemas.microsoft.com/office/drawing/2014/main" val="1360111966"/>
                  </a:ext>
                </a:extLst>
              </a:tr>
              <a:tr h="228731">
                <a:tc>
                  <a:txBody>
                    <a:bodyPr/>
                    <a:lstStyle/>
                    <a:p>
                      <a:pPr algn="r" fontAlgn="b"/>
                      <a:r>
                        <a:rPr lang="en-US" sz="1200" b="0" i="0" u="none" strike="noStrike" dirty="0">
                          <a:solidFill>
                            <a:srgbClr val="000000"/>
                          </a:solidFill>
                          <a:effectLst/>
                          <a:latin typeface="Calibri" panose="020F0502020204030204" pitchFamily="34" charset="0"/>
                        </a:rPr>
                        <a:t>Add Garage</a:t>
                      </a:r>
                    </a:p>
                  </a:txBody>
                  <a:tcPr marL="45720" marR="45720" marT="9525" marB="0" anchor="b">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a:noFill/>
                    </a:lnB>
                    <a:solidFill>
                      <a:schemeClr val="accent6"/>
                    </a:solidFill>
                  </a:tcPr>
                </a:tc>
                <a:tc>
                  <a:txBody>
                    <a:bodyPr/>
                    <a:lstStyle/>
                    <a:p>
                      <a:pPr algn="ctr" fontAlgn="b"/>
                      <a:r>
                        <a:rPr lang="en-US" sz="1200" b="0" i="0" u="none" strike="noStrike" dirty="0">
                          <a:solidFill>
                            <a:srgbClr val="000000"/>
                          </a:solidFill>
                          <a:effectLst/>
                          <a:latin typeface="Calibri" panose="020F0502020204030204" pitchFamily="34" charset="0"/>
                        </a:rPr>
                        <a:t>$113,701 </a:t>
                      </a:r>
                    </a:p>
                  </a:txBody>
                  <a:tcPr marL="45720" marR="45720" marT="9525" marB="0" anchor="b">
                    <a:lnL w="28575" cap="flat" cmpd="sng" algn="ctr">
                      <a:solidFill>
                        <a:schemeClr val="tx1"/>
                      </a:solidFill>
                      <a:prstDash val="solid"/>
                      <a:round/>
                      <a:headEnd type="none" w="med" len="med"/>
                      <a:tailEnd type="none" w="med" len="med"/>
                    </a:lnL>
                    <a:lnR>
                      <a:noFill/>
                    </a:lnR>
                    <a:lnT>
                      <a:noFill/>
                    </a:lnT>
                    <a:lnB>
                      <a:noFill/>
                    </a:lnB>
                    <a:solidFill>
                      <a:schemeClr val="accent6">
                        <a:lumMod val="40000"/>
                        <a:lumOff val="60000"/>
                      </a:schemeClr>
                    </a:solidFill>
                  </a:tcPr>
                </a:tc>
                <a:tc>
                  <a:txBody>
                    <a:bodyPr/>
                    <a:lstStyle/>
                    <a:p>
                      <a:pPr algn="ctr" fontAlgn="b"/>
                      <a:r>
                        <a:rPr lang="en-US" sz="1200" b="0" i="0" u="none" strike="noStrike" dirty="0">
                          <a:solidFill>
                            <a:srgbClr val="000000"/>
                          </a:solidFill>
                          <a:effectLst/>
                          <a:latin typeface="Calibri" panose="020F0502020204030204" pitchFamily="34" charset="0"/>
                        </a:rPr>
                        <a:t>12.58%</a:t>
                      </a:r>
                    </a:p>
                  </a:txBody>
                  <a:tcPr marL="45720" marR="45720" marT="9525" marB="0" anchor="b">
                    <a:lnL>
                      <a:noFill/>
                    </a:lnL>
                    <a:lnR w="28575" cap="flat" cmpd="sng" algn="ctr">
                      <a:solidFill>
                        <a:schemeClr val="tx1"/>
                      </a:solidFill>
                      <a:prstDash val="solid"/>
                      <a:round/>
                      <a:headEnd type="none" w="med" len="med"/>
                      <a:tailEnd type="none" w="med" len="med"/>
                    </a:lnR>
                    <a:lnT>
                      <a:noFill/>
                    </a:lnT>
                    <a:lnB>
                      <a:noFill/>
                    </a:lnB>
                    <a:solidFill>
                      <a:schemeClr val="accent6">
                        <a:lumMod val="40000"/>
                        <a:lumOff val="60000"/>
                      </a:schemeClr>
                    </a:solidFill>
                  </a:tcPr>
                </a:tc>
                <a:tc>
                  <a:txBody>
                    <a:bodyPr/>
                    <a:lstStyle/>
                    <a:p>
                      <a:pPr algn="ctr" fontAlgn="b"/>
                      <a:r>
                        <a:rPr lang="en-US" sz="1200" b="0" i="0" u="none" strike="noStrike" dirty="0">
                          <a:solidFill>
                            <a:srgbClr val="000000"/>
                          </a:solidFill>
                          <a:effectLst/>
                          <a:latin typeface="Calibri" panose="020F0502020204030204" pitchFamily="34" charset="0"/>
                        </a:rPr>
                        <a:t>$124,172 </a:t>
                      </a:r>
                    </a:p>
                  </a:txBody>
                  <a:tcPr marL="45720" marR="45720" marT="9525" marB="0" anchor="b">
                    <a:lnL w="28575" cap="flat" cmpd="sng" algn="ctr">
                      <a:solidFill>
                        <a:schemeClr val="tx1"/>
                      </a:solidFill>
                      <a:prstDash val="solid"/>
                      <a:round/>
                      <a:headEnd type="none" w="med" len="med"/>
                      <a:tailEnd type="none" w="med" len="med"/>
                    </a:lnL>
                    <a:lnR>
                      <a:noFill/>
                    </a:lnR>
                    <a:lnT>
                      <a:noFill/>
                    </a:lnT>
                    <a:lnB>
                      <a:noFill/>
                    </a:lnB>
                    <a:solidFill>
                      <a:schemeClr val="accent6">
                        <a:lumMod val="40000"/>
                        <a:lumOff val="60000"/>
                      </a:schemeClr>
                    </a:solidFill>
                  </a:tcPr>
                </a:tc>
                <a:tc>
                  <a:txBody>
                    <a:bodyPr/>
                    <a:lstStyle/>
                    <a:p>
                      <a:pPr algn="ctr" fontAlgn="b"/>
                      <a:r>
                        <a:rPr lang="en-US" sz="1200" b="0" i="0" u="none" strike="noStrike" dirty="0">
                          <a:solidFill>
                            <a:srgbClr val="000000"/>
                          </a:solidFill>
                          <a:effectLst/>
                          <a:latin typeface="Calibri" panose="020F0502020204030204" pitchFamily="34" charset="0"/>
                        </a:rPr>
                        <a:t>36.90%</a:t>
                      </a:r>
                    </a:p>
                  </a:txBody>
                  <a:tcPr marL="45720" marR="45720" marT="9525" marB="0" anchor="b">
                    <a:lnL>
                      <a:noFill/>
                    </a:lnL>
                    <a:lnR w="28575" cap="flat" cmpd="sng" algn="ctr">
                      <a:solidFill>
                        <a:schemeClr val="tx1"/>
                      </a:solidFill>
                      <a:prstDash val="solid"/>
                      <a:round/>
                      <a:headEnd type="none" w="med" len="med"/>
                      <a:tailEnd type="none" w="med" len="med"/>
                    </a:lnR>
                    <a:lnT>
                      <a:noFill/>
                    </a:lnT>
                    <a:lnB>
                      <a:noFill/>
                    </a:lnB>
                    <a:solidFill>
                      <a:schemeClr val="accent6">
                        <a:lumMod val="40000"/>
                        <a:lumOff val="60000"/>
                      </a:schemeClr>
                    </a:solidFill>
                  </a:tcPr>
                </a:tc>
                <a:tc>
                  <a:txBody>
                    <a:bodyPr/>
                    <a:lstStyle/>
                    <a:p>
                      <a:pPr algn="ctr" fontAlgn="b"/>
                      <a:r>
                        <a:rPr lang="en-US" sz="1200" b="0" i="0" u="none" strike="noStrike" dirty="0">
                          <a:solidFill>
                            <a:srgbClr val="000000"/>
                          </a:solidFill>
                          <a:effectLst/>
                          <a:latin typeface="Calibri" panose="020F0502020204030204" pitchFamily="34" charset="0"/>
                        </a:rPr>
                        <a:t>$138,646 </a:t>
                      </a:r>
                    </a:p>
                  </a:txBody>
                  <a:tcPr marL="45720" marR="45720" marT="9525" marB="0" anchor="b">
                    <a:lnL w="28575" cap="flat" cmpd="sng" algn="ctr">
                      <a:solidFill>
                        <a:schemeClr val="tx1"/>
                      </a:solidFill>
                      <a:prstDash val="solid"/>
                      <a:round/>
                      <a:headEnd type="none" w="med" len="med"/>
                      <a:tailEnd type="none" w="med" len="med"/>
                    </a:lnL>
                    <a:lnR>
                      <a:noFill/>
                    </a:lnR>
                    <a:lnT>
                      <a:noFill/>
                    </a:lnT>
                    <a:lnB>
                      <a:noFill/>
                    </a:lnB>
                    <a:solidFill>
                      <a:schemeClr val="accent6">
                        <a:lumMod val="40000"/>
                        <a:lumOff val="60000"/>
                      </a:schemeClr>
                    </a:solidFill>
                  </a:tcPr>
                </a:tc>
                <a:tc>
                  <a:txBody>
                    <a:bodyPr/>
                    <a:lstStyle/>
                    <a:p>
                      <a:pPr algn="ctr" fontAlgn="b"/>
                      <a:r>
                        <a:rPr lang="en-US" sz="1200" b="0" i="0" u="none" strike="noStrike">
                          <a:solidFill>
                            <a:srgbClr val="000000"/>
                          </a:solidFill>
                          <a:effectLst/>
                          <a:latin typeface="Calibri" panose="020F0502020204030204" pitchFamily="34" charset="0"/>
                        </a:rPr>
                        <a:t>3.47%</a:t>
                      </a:r>
                    </a:p>
                  </a:txBody>
                  <a:tcPr marL="45720" marR="45720" marT="9525" marB="0" anchor="b">
                    <a:lnL>
                      <a:noFill/>
                    </a:lnL>
                    <a:lnR w="28575" cap="flat" cmpd="sng" algn="ctr">
                      <a:solidFill>
                        <a:schemeClr val="tx1"/>
                      </a:solidFill>
                      <a:prstDash val="solid"/>
                      <a:round/>
                      <a:headEnd type="none" w="med" len="med"/>
                      <a:tailEnd type="none" w="med" len="med"/>
                    </a:lnR>
                    <a:lnT>
                      <a:noFill/>
                    </a:lnT>
                    <a:lnB>
                      <a:noFill/>
                    </a:lnB>
                    <a:solidFill>
                      <a:schemeClr val="accent6">
                        <a:lumMod val="40000"/>
                        <a:lumOff val="60000"/>
                      </a:schemeClr>
                    </a:solidFill>
                  </a:tcPr>
                </a:tc>
                <a:extLst>
                  <a:ext uri="{0D108BD9-81ED-4DB2-BD59-A6C34878D82A}">
                    <a16:rowId xmlns:a16="http://schemas.microsoft.com/office/drawing/2014/main" val="3844549265"/>
                  </a:ext>
                </a:extLst>
              </a:tr>
              <a:tr h="228731">
                <a:tc>
                  <a:txBody>
                    <a:bodyPr/>
                    <a:lstStyle/>
                    <a:p>
                      <a:pPr algn="r" fontAlgn="b"/>
                      <a:r>
                        <a:rPr lang="en-US" sz="1200" b="0" i="0" u="none" strike="noStrike" dirty="0">
                          <a:solidFill>
                            <a:srgbClr val="000000"/>
                          </a:solidFill>
                          <a:effectLst/>
                          <a:latin typeface="Calibri" panose="020F0502020204030204" pitchFamily="34" charset="0"/>
                        </a:rPr>
                        <a:t>Closest to Organic Groceries</a:t>
                      </a:r>
                    </a:p>
                  </a:txBody>
                  <a:tcPr marL="45720" marR="45720" marT="9525" marB="0" anchor="b">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a:noFill/>
                    </a:lnB>
                    <a:solidFill>
                      <a:schemeClr val="accent6"/>
                    </a:solidFill>
                  </a:tcPr>
                </a:tc>
                <a:tc>
                  <a:txBody>
                    <a:bodyPr/>
                    <a:lstStyle/>
                    <a:p>
                      <a:pPr algn="ctr" fontAlgn="b"/>
                      <a:r>
                        <a:rPr lang="en-US" sz="1200" b="0" i="0" u="none" strike="noStrike">
                          <a:solidFill>
                            <a:srgbClr val="000000"/>
                          </a:solidFill>
                          <a:effectLst/>
                          <a:latin typeface="Calibri" panose="020F0502020204030204" pitchFamily="34" charset="0"/>
                        </a:rPr>
                        <a:t>$115,798 </a:t>
                      </a:r>
                    </a:p>
                  </a:txBody>
                  <a:tcPr marL="45720" marR="45720" marT="9525" marB="0" anchor="b">
                    <a:lnL w="28575" cap="flat" cmpd="sng" algn="ctr">
                      <a:solidFill>
                        <a:schemeClr val="tx1"/>
                      </a:solidFill>
                      <a:prstDash val="solid"/>
                      <a:round/>
                      <a:headEnd type="none" w="med" len="med"/>
                      <a:tailEnd type="none" w="med" len="med"/>
                    </a:lnL>
                    <a:lnR>
                      <a:noFill/>
                    </a:lnR>
                    <a:lnT>
                      <a:noFill/>
                    </a:lnT>
                    <a:lnB>
                      <a:noFill/>
                    </a:lnB>
                    <a:solidFill>
                      <a:schemeClr val="accent6">
                        <a:lumMod val="40000"/>
                        <a:lumOff val="60000"/>
                      </a:schemeClr>
                    </a:solidFill>
                  </a:tcPr>
                </a:tc>
                <a:tc>
                  <a:txBody>
                    <a:bodyPr/>
                    <a:lstStyle/>
                    <a:p>
                      <a:pPr algn="ctr" fontAlgn="b"/>
                      <a:r>
                        <a:rPr lang="en-US" sz="1200" b="0" i="0" u="none" strike="noStrike" dirty="0">
                          <a:solidFill>
                            <a:srgbClr val="000000"/>
                          </a:solidFill>
                          <a:effectLst/>
                          <a:latin typeface="Calibri" panose="020F0502020204030204" pitchFamily="34" charset="0"/>
                        </a:rPr>
                        <a:t>14.65%</a:t>
                      </a:r>
                    </a:p>
                  </a:txBody>
                  <a:tcPr marL="45720" marR="45720" marT="9525" marB="0" anchor="b">
                    <a:lnL>
                      <a:noFill/>
                    </a:lnL>
                    <a:lnR w="28575" cap="flat" cmpd="sng" algn="ctr">
                      <a:solidFill>
                        <a:schemeClr val="tx1"/>
                      </a:solidFill>
                      <a:prstDash val="solid"/>
                      <a:round/>
                      <a:headEnd type="none" w="med" len="med"/>
                      <a:tailEnd type="none" w="med" len="med"/>
                    </a:lnR>
                    <a:lnT>
                      <a:noFill/>
                    </a:lnT>
                    <a:lnB>
                      <a:noFill/>
                    </a:lnB>
                    <a:solidFill>
                      <a:schemeClr val="accent6">
                        <a:lumMod val="40000"/>
                        <a:lumOff val="60000"/>
                      </a:schemeClr>
                    </a:solidFill>
                  </a:tcPr>
                </a:tc>
                <a:tc>
                  <a:txBody>
                    <a:bodyPr/>
                    <a:lstStyle/>
                    <a:p>
                      <a:pPr algn="ctr" fontAlgn="b"/>
                      <a:r>
                        <a:rPr lang="en-US" sz="1200" b="0" i="0" u="none" strike="noStrike" dirty="0">
                          <a:solidFill>
                            <a:srgbClr val="000000"/>
                          </a:solidFill>
                          <a:effectLst/>
                          <a:latin typeface="Calibri" panose="020F0502020204030204" pitchFamily="34" charset="0"/>
                        </a:rPr>
                        <a:t>$124,721 </a:t>
                      </a:r>
                    </a:p>
                  </a:txBody>
                  <a:tcPr marL="45720" marR="45720" marT="9525" marB="0" anchor="b">
                    <a:lnL w="28575" cap="flat" cmpd="sng" algn="ctr">
                      <a:solidFill>
                        <a:schemeClr val="tx1"/>
                      </a:solidFill>
                      <a:prstDash val="solid"/>
                      <a:round/>
                      <a:headEnd type="none" w="med" len="med"/>
                      <a:tailEnd type="none" w="med" len="med"/>
                    </a:lnL>
                    <a:lnR>
                      <a:noFill/>
                    </a:lnR>
                    <a:lnT>
                      <a:noFill/>
                    </a:lnT>
                    <a:lnB>
                      <a:noFill/>
                    </a:lnB>
                    <a:solidFill>
                      <a:schemeClr val="accent6">
                        <a:lumMod val="40000"/>
                        <a:lumOff val="60000"/>
                      </a:schemeClr>
                    </a:solidFill>
                  </a:tcPr>
                </a:tc>
                <a:tc>
                  <a:txBody>
                    <a:bodyPr/>
                    <a:lstStyle/>
                    <a:p>
                      <a:pPr algn="ctr" fontAlgn="b"/>
                      <a:r>
                        <a:rPr lang="en-US" sz="1200" b="0" i="0" u="none" strike="noStrike" dirty="0">
                          <a:solidFill>
                            <a:srgbClr val="000000"/>
                          </a:solidFill>
                          <a:effectLst/>
                          <a:latin typeface="Calibri" panose="020F0502020204030204" pitchFamily="34" charset="0"/>
                        </a:rPr>
                        <a:t>37.51%</a:t>
                      </a:r>
                    </a:p>
                  </a:txBody>
                  <a:tcPr marL="45720" marR="45720" marT="9525" marB="0" anchor="b">
                    <a:lnL>
                      <a:noFill/>
                    </a:lnL>
                    <a:lnR w="28575" cap="flat" cmpd="sng" algn="ctr">
                      <a:solidFill>
                        <a:schemeClr val="tx1"/>
                      </a:solidFill>
                      <a:prstDash val="solid"/>
                      <a:round/>
                      <a:headEnd type="none" w="med" len="med"/>
                      <a:tailEnd type="none" w="med" len="med"/>
                    </a:lnR>
                    <a:lnT>
                      <a:noFill/>
                    </a:lnT>
                    <a:lnB>
                      <a:noFill/>
                    </a:lnB>
                    <a:solidFill>
                      <a:schemeClr val="accent6">
                        <a:lumMod val="40000"/>
                        <a:lumOff val="60000"/>
                      </a:schemeClr>
                    </a:solidFill>
                  </a:tcPr>
                </a:tc>
                <a:tc>
                  <a:txBody>
                    <a:bodyPr/>
                    <a:lstStyle/>
                    <a:p>
                      <a:pPr algn="ctr" fontAlgn="b"/>
                      <a:r>
                        <a:rPr lang="en-US" sz="1200" b="0" i="0" u="none" strike="noStrike" dirty="0">
                          <a:solidFill>
                            <a:srgbClr val="000000"/>
                          </a:solidFill>
                          <a:effectLst/>
                          <a:latin typeface="Calibri" panose="020F0502020204030204" pitchFamily="34" charset="0"/>
                        </a:rPr>
                        <a:t>$140,153 </a:t>
                      </a:r>
                    </a:p>
                  </a:txBody>
                  <a:tcPr marL="45720" marR="45720" marT="9525" marB="0" anchor="b">
                    <a:lnL w="28575" cap="flat" cmpd="sng" algn="ctr">
                      <a:solidFill>
                        <a:schemeClr val="tx1"/>
                      </a:solidFill>
                      <a:prstDash val="solid"/>
                      <a:round/>
                      <a:headEnd type="none" w="med" len="med"/>
                      <a:tailEnd type="none" w="med" len="med"/>
                    </a:lnL>
                    <a:lnR>
                      <a:noFill/>
                    </a:lnR>
                    <a:lnT>
                      <a:noFill/>
                    </a:lnT>
                    <a:lnB>
                      <a:noFill/>
                    </a:lnB>
                    <a:solidFill>
                      <a:schemeClr val="accent6">
                        <a:lumMod val="40000"/>
                        <a:lumOff val="60000"/>
                      </a:schemeClr>
                    </a:solidFill>
                  </a:tcPr>
                </a:tc>
                <a:tc>
                  <a:txBody>
                    <a:bodyPr/>
                    <a:lstStyle/>
                    <a:p>
                      <a:pPr algn="ctr" fontAlgn="b"/>
                      <a:r>
                        <a:rPr lang="en-US" sz="1200" b="0" i="0" u="none" strike="noStrike">
                          <a:solidFill>
                            <a:srgbClr val="000000"/>
                          </a:solidFill>
                          <a:effectLst/>
                          <a:latin typeface="Calibri" panose="020F0502020204030204" pitchFamily="34" charset="0"/>
                        </a:rPr>
                        <a:t>4.59%</a:t>
                      </a:r>
                    </a:p>
                  </a:txBody>
                  <a:tcPr marL="45720" marR="45720" marT="9525" marB="0" anchor="b">
                    <a:lnL>
                      <a:noFill/>
                    </a:lnL>
                    <a:lnR w="28575" cap="flat" cmpd="sng" algn="ctr">
                      <a:solidFill>
                        <a:schemeClr val="tx1"/>
                      </a:solidFill>
                      <a:prstDash val="solid"/>
                      <a:round/>
                      <a:headEnd type="none" w="med" len="med"/>
                      <a:tailEnd type="none" w="med" len="med"/>
                    </a:lnR>
                    <a:lnT>
                      <a:noFill/>
                    </a:lnT>
                    <a:lnB>
                      <a:noFill/>
                    </a:lnB>
                    <a:solidFill>
                      <a:schemeClr val="accent6">
                        <a:lumMod val="40000"/>
                        <a:lumOff val="60000"/>
                      </a:schemeClr>
                    </a:solidFill>
                  </a:tcPr>
                </a:tc>
                <a:extLst>
                  <a:ext uri="{0D108BD9-81ED-4DB2-BD59-A6C34878D82A}">
                    <a16:rowId xmlns:a16="http://schemas.microsoft.com/office/drawing/2014/main" val="633756377"/>
                  </a:ext>
                </a:extLst>
              </a:tr>
              <a:tr h="228731">
                <a:tc>
                  <a:txBody>
                    <a:bodyPr/>
                    <a:lstStyle/>
                    <a:p>
                      <a:pPr algn="r" fontAlgn="b"/>
                      <a:r>
                        <a:rPr lang="en-US" sz="1200" b="0" i="0" u="none" strike="noStrike" dirty="0">
                          <a:solidFill>
                            <a:srgbClr val="000000"/>
                          </a:solidFill>
                          <a:effectLst/>
                          <a:latin typeface="Calibri" panose="020F0502020204030204" pitchFamily="34" charset="0"/>
                        </a:rPr>
                        <a:t>Closest to Restaurant</a:t>
                      </a:r>
                    </a:p>
                  </a:txBody>
                  <a:tcPr marL="45720" marR="45720" marT="9525" marB="0" anchor="b">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a:noFill/>
                    </a:lnB>
                    <a:solidFill>
                      <a:schemeClr val="accent6"/>
                    </a:solidFill>
                  </a:tcPr>
                </a:tc>
                <a:tc>
                  <a:txBody>
                    <a:bodyPr/>
                    <a:lstStyle/>
                    <a:p>
                      <a:pPr algn="ctr" fontAlgn="b"/>
                      <a:r>
                        <a:rPr lang="en-US" sz="1200" b="0" i="0" u="none" strike="noStrike">
                          <a:solidFill>
                            <a:srgbClr val="000000"/>
                          </a:solidFill>
                          <a:effectLst/>
                          <a:latin typeface="Calibri" panose="020F0502020204030204" pitchFamily="34" charset="0"/>
                        </a:rPr>
                        <a:t>$114,430 </a:t>
                      </a:r>
                    </a:p>
                  </a:txBody>
                  <a:tcPr marL="45720" marR="45720" marT="9525" marB="0" anchor="b">
                    <a:lnL w="28575" cap="flat" cmpd="sng" algn="ctr">
                      <a:solidFill>
                        <a:schemeClr val="tx1"/>
                      </a:solidFill>
                      <a:prstDash val="solid"/>
                      <a:round/>
                      <a:headEnd type="none" w="med" len="med"/>
                      <a:tailEnd type="none" w="med" len="med"/>
                    </a:lnL>
                    <a:lnR>
                      <a:noFill/>
                    </a:lnR>
                    <a:lnT>
                      <a:noFill/>
                    </a:lnT>
                    <a:lnB>
                      <a:noFill/>
                    </a:lnB>
                    <a:solidFill>
                      <a:schemeClr val="accent6">
                        <a:lumMod val="40000"/>
                        <a:lumOff val="60000"/>
                      </a:schemeClr>
                    </a:solidFill>
                  </a:tcPr>
                </a:tc>
                <a:tc>
                  <a:txBody>
                    <a:bodyPr/>
                    <a:lstStyle/>
                    <a:p>
                      <a:pPr algn="ctr" fontAlgn="b"/>
                      <a:r>
                        <a:rPr lang="en-US" sz="1200" b="0" i="0" u="none" strike="noStrike" dirty="0">
                          <a:solidFill>
                            <a:srgbClr val="000000"/>
                          </a:solidFill>
                          <a:effectLst/>
                          <a:latin typeface="Calibri" panose="020F0502020204030204" pitchFamily="34" charset="0"/>
                        </a:rPr>
                        <a:t>13.30%</a:t>
                      </a:r>
                    </a:p>
                  </a:txBody>
                  <a:tcPr marL="45720" marR="45720" marT="9525" marB="0" anchor="b">
                    <a:lnL>
                      <a:noFill/>
                    </a:lnL>
                    <a:lnR w="28575" cap="flat" cmpd="sng" algn="ctr">
                      <a:solidFill>
                        <a:schemeClr val="tx1"/>
                      </a:solidFill>
                      <a:prstDash val="solid"/>
                      <a:round/>
                      <a:headEnd type="none" w="med" len="med"/>
                      <a:tailEnd type="none" w="med" len="med"/>
                    </a:lnR>
                    <a:lnT>
                      <a:noFill/>
                    </a:lnT>
                    <a:lnB>
                      <a:noFill/>
                    </a:lnB>
                    <a:solidFill>
                      <a:schemeClr val="accent6">
                        <a:lumMod val="40000"/>
                        <a:lumOff val="60000"/>
                      </a:schemeClr>
                    </a:solidFill>
                  </a:tcPr>
                </a:tc>
                <a:tc>
                  <a:txBody>
                    <a:bodyPr/>
                    <a:lstStyle/>
                    <a:p>
                      <a:pPr algn="ctr" fontAlgn="b"/>
                      <a:r>
                        <a:rPr lang="en-US" sz="1200" b="0" i="0" u="none" strike="noStrike">
                          <a:solidFill>
                            <a:srgbClr val="000000"/>
                          </a:solidFill>
                          <a:effectLst/>
                          <a:latin typeface="Calibri" panose="020F0502020204030204" pitchFamily="34" charset="0"/>
                        </a:rPr>
                        <a:t>$124,172 </a:t>
                      </a:r>
                    </a:p>
                  </a:txBody>
                  <a:tcPr marL="45720" marR="45720" marT="9525" marB="0" anchor="b">
                    <a:lnL w="28575" cap="flat" cmpd="sng" algn="ctr">
                      <a:solidFill>
                        <a:schemeClr val="tx1"/>
                      </a:solidFill>
                      <a:prstDash val="solid"/>
                      <a:round/>
                      <a:headEnd type="none" w="med" len="med"/>
                      <a:tailEnd type="none" w="med" len="med"/>
                    </a:lnL>
                    <a:lnR>
                      <a:noFill/>
                    </a:lnR>
                    <a:lnT>
                      <a:noFill/>
                    </a:lnT>
                    <a:lnB>
                      <a:noFill/>
                    </a:lnB>
                    <a:solidFill>
                      <a:schemeClr val="accent6">
                        <a:lumMod val="40000"/>
                        <a:lumOff val="60000"/>
                      </a:schemeClr>
                    </a:solidFill>
                  </a:tcPr>
                </a:tc>
                <a:tc>
                  <a:txBody>
                    <a:bodyPr/>
                    <a:lstStyle/>
                    <a:p>
                      <a:pPr algn="ctr" fontAlgn="b"/>
                      <a:r>
                        <a:rPr lang="en-US" sz="1200" b="0" i="0" u="none" strike="noStrike" dirty="0">
                          <a:solidFill>
                            <a:srgbClr val="000000"/>
                          </a:solidFill>
                          <a:effectLst/>
                          <a:latin typeface="Calibri" panose="020F0502020204030204" pitchFamily="34" charset="0"/>
                        </a:rPr>
                        <a:t>36.90%</a:t>
                      </a:r>
                    </a:p>
                  </a:txBody>
                  <a:tcPr marL="45720" marR="45720" marT="9525" marB="0" anchor="b">
                    <a:lnL>
                      <a:noFill/>
                    </a:lnL>
                    <a:lnR w="28575" cap="flat" cmpd="sng" algn="ctr">
                      <a:solidFill>
                        <a:schemeClr val="tx1"/>
                      </a:solidFill>
                      <a:prstDash val="solid"/>
                      <a:round/>
                      <a:headEnd type="none" w="med" len="med"/>
                      <a:tailEnd type="none" w="med" len="med"/>
                    </a:lnR>
                    <a:lnT>
                      <a:noFill/>
                    </a:lnT>
                    <a:lnB>
                      <a:noFill/>
                    </a:lnB>
                    <a:solidFill>
                      <a:schemeClr val="accent6">
                        <a:lumMod val="40000"/>
                        <a:lumOff val="60000"/>
                      </a:schemeClr>
                    </a:solidFill>
                  </a:tcPr>
                </a:tc>
                <a:tc>
                  <a:txBody>
                    <a:bodyPr/>
                    <a:lstStyle/>
                    <a:p>
                      <a:pPr algn="ctr" fontAlgn="b"/>
                      <a:r>
                        <a:rPr lang="en-US" sz="1200" b="0" i="0" u="none" strike="noStrike" dirty="0">
                          <a:solidFill>
                            <a:srgbClr val="000000"/>
                          </a:solidFill>
                          <a:effectLst/>
                          <a:latin typeface="Calibri" panose="020F0502020204030204" pitchFamily="34" charset="0"/>
                        </a:rPr>
                        <a:t>$139,017 </a:t>
                      </a:r>
                    </a:p>
                  </a:txBody>
                  <a:tcPr marL="45720" marR="45720" marT="9525" marB="0" anchor="b">
                    <a:lnL w="28575" cap="flat" cmpd="sng" algn="ctr">
                      <a:solidFill>
                        <a:schemeClr val="tx1"/>
                      </a:solidFill>
                      <a:prstDash val="solid"/>
                      <a:round/>
                      <a:headEnd type="none" w="med" len="med"/>
                      <a:tailEnd type="none" w="med" len="med"/>
                    </a:lnL>
                    <a:lnR>
                      <a:noFill/>
                    </a:lnR>
                    <a:lnT>
                      <a:noFill/>
                    </a:lnT>
                    <a:lnB>
                      <a:noFill/>
                    </a:lnB>
                    <a:solidFill>
                      <a:schemeClr val="accent6">
                        <a:lumMod val="40000"/>
                        <a:lumOff val="60000"/>
                      </a:schemeClr>
                    </a:solidFill>
                  </a:tcPr>
                </a:tc>
                <a:tc>
                  <a:txBody>
                    <a:bodyPr/>
                    <a:lstStyle/>
                    <a:p>
                      <a:pPr algn="ctr" fontAlgn="b"/>
                      <a:r>
                        <a:rPr lang="en-US" sz="1200" b="0" i="0" u="none" strike="noStrike" dirty="0">
                          <a:solidFill>
                            <a:srgbClr val="000000"/>
                          </a:solidFill>
                          <a:effectLst/>
                          <a:latin typeface="Calibri" panose="020F0502020204030204" pitchFamily="34" charset="0"/>
                        </a:rPr>
                        <a:t>3.74%</a:t>
                      </a:r>
                    </a:p>
                  </a:txBody>
                  <a:tcPr marL="45720" marR="45720" marT="9525" marB="0" anchor="b">
                    <a:lnL>
                      <a:noFill/>
                    </a:lnL>
                    <a:lnR w="28575" cap="flat" cmpd="sng" algn="ctr">
                      <a:solidFill>
                        <a:schemeClr val="tx1"/>
                      </a:solidFill>
                      <a:prstDash val="solid"/>
                      <a:round/>
                      <a:headEnd type="none" w="med" len="med"/>
                      <a:tailEnd type="none" w="med" len="med"/>
                    </a:lnR>
                    <a:lnT>
                      <a:noFill/>
                    </a:lnT>
                    <a:lnB>
                      <a:noFill/>
                    </a:lnB>
                    <a:solidFill>
                      <a:schemeClr val="accent6">
                        <a:lumMod val="40000"/>
                        <a:lumOff val="60000"/>
                      </a:schemeClr>
                    </a:solidFill>
                  </a:tcPr>
                </a:tc>
                <a:extLst>
                  <a:ext uri="{0D108BD9-81ED-4DB2-BD59-A6C34878D82A}">
                    <a16:rowId xmlns:a16="http://schemas.microsoft.com/office/drawing/2014/main" val="293247823"/>
                  </a:ext>
                </a:extLst>
              </a:tr>
              <a:tr h="228731">
                <a:tc>
                  <a:txBody>
                    <a:bodyPr/>
                    <a:lstStyle/>
                    <a:p>
                      <a:pPr algn="r" fontAlgn="b"/>
                      <a:r>
                        <a:rPr lang="en-US" sz="1200" b="0" i="0" u="none" strike="noStrike" dirty="0">
                          <a:solidFill>
                            <a:srgbClr val="000000"/>
                          </a:solidFill>
                          <a:effectLst/>
                          <a:latin typeface="Calibri" panose="020F0502020204030204" pitchFamily="34" charset="0"/>
                        </a:rPr>
                        <a:t>Closest to Shopping</a:t>
                      </a:r>
                    </a:p>
                  </a:txBody>
                  <a:tcPr marL="45720" marR="45720" marT="9525" marB="0" anchor="b">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a:noFill/>
                    </a:lnB>
                    <a:solidFill>
                      <a:schemeClr val="accent6"/>
                    </a:solidFill>
                  </a:tcPr>
                </a:tc>
                <a:tc>
                  <a:txBody>
                    <a:bodyPr/>
                    <a:lstStyle/>
                    <a:p>
                      <a:pPr algn="ctr" fontAlgn="b"/>
                      <a:r>
                        <a:rPr lang="en-US" sz="1200" b="0" i="0" u="none" strike="noStrike">
                          <a:solidFill>
                            <a:srgbClr val="000000"/>
                          </a:solidFill>
                          <a:effectLst/>
                          <a:latin typeface="Calibri" panose="020F0502020204030204" pitchFamily="34" charset="0"/>
                        </a:rPr>
                        <a:t>$112,033 </a:t>
                      </a:r>
                    </a:p>
                  </a:txBody>
                  <a:tcPr marL="45720" marR="45720" marT="9525" marB="0" anchor="b">
                    <a:lnL w="28575" cap="flat" cmpd="sng" algn="ctr">
                      <a:solidFill>
                        <a:schemeClr val="tx1"/>
                      </a:solidFill>
                      <a:prstDash val="solid"/>
                      <a:round/>
                      <a:headEnd type="none" w="med" len="med"/>
                      <a:tailEnd type="none" w="med" len="med"/>
                    </a:lnL>
                    <a:lnR>
                      <a:noFill/>
                    </a:lnR>
                    <a:lnT>
                      <a:noFill/>
                    </a:lnT>
                    <a:lnB>
                      <a:noFill/>
                    </a:lnB>
                    <a:solidFill>
                      <a:schemeClr val="accent6">
                        <a:lumMod val="40000"/>
                        <a:lumOff val="60000"/>
                      </a:schemeClr>
                    </a:solidFill>
                  </a:tcPr>
                </a:tc>
                <a:tc>
                  <a:txBody>
                    <a:bodyPr/>
                    <a:lstStyle/>
                    <a:p>
                      <a:pPr algn="ctr" fontAlgn="b"/>
                      <a:r>
                        <a:rPr lang="en-US" sz="1200" b="0" i="0" u="none" strike="noStrike" dirty="0">
                          <a:solidFill>
                            <a:srgbClr val="000000"/>
                          </a:solidFill>
                          <a:effectLst/>
                          <a:latin typeface="Calibri" panose="020F0502020204030204" pitchFamily="34" charset="0"/>
                        </a:rPr>
                        <a:t>10.92%</a:t>
                      </a:r>
                    </a:p>
                  </a:txBody>
                  <a:tcPr marL="45720" marR="45720" marT="9525" marB="0" anchor="b">
                    <a:lnL>
                      <a:noFill/>
                    </a:lnL>
                    <a:lnR w="28575" cap="flat" cmpd="sng" algn="ctr">
                      <a:solidFill>
                        <a:schemeClr val="tx1"/>
                      </a:solidFill>
                      <a:prstDash val="solid"/>
                      <a:round/>
                      <a:headEnd type="none" w="med" len="med"/>
                      <a:tailEnd type="none" w="med" len="med"/>
                    </a:lnR>
                    <a:lnT>
                      <a:noFill/>
                    </a:lnT>
                    <a:lnB>
                      <a:noFill/>
                    </a:lnB>
                    <a:solidFill>
                      <a:schemeClr val="accent6">
                        <a:lumMod val="40000"/>
                        <a:lumOff val="60000"/>
                      </a:schemeClr>
                    </a:solidFill>
                  </a:tcPr>
                </a:tc>
                <a:tc>
                  <a:txBody>
                    <a:bodyPr/>
                    <a:lstStyle/>
                    <a:p>
                      <a:pPr algn="ctr" fontAlgn="b"/>
                      <a:r>
                        <a:rPr lang="en-US" sz="1200" b="0" i="0" u="none" strike="noStrike">
                          <a:solidFill>
                            <a:srgbClr val="000000"/>
                          </a:solidFill>
                          <a:effectLst/>
                          <a:latin typeface="Calibri" panose="020F0502020204030204" pitchFamily="34" charset="0"/>
                        </a:rPr>
                        <a:t>$122,966 </a:t>
                      </a:r>
                    </a:p>
                  </a:txBody>
                  <a:tcPr marL="45720" marR="45720" marT="9525" marB="0" anchor="b">
                    <a:lnL w="28575" cap="flat" cmpd="sng" algn="ctr">
                      <a:solidFill>
                        <a:schemeClr val="tx1"/>
                      </a:solidFill>
                      <a:prstDash val="solid"/>
                      <a:round/>
                      <a:headEnd type="none" w="med" len="med"/>
                      <a:tailEnd type="none" w="med" len="med"/>
                    </a:lnL>
                    <a:lnR>
                      <a:noFill/>
                    </a:lnR>
                    <a:lnT>
                      <a:noFill/>
                    </a:lnT>
                    <a:lnB>
                      <a:noFill/>
                    </a:lnB>
                    <a:solidFill>
                      <a:schemeClr val="accent6">
                        <a:lumMod val="40000"/>
                        <a:lumOff val="60000"/>
                      </a:schemeClr>
                    </a:solidFill>
                  </a:tcPr>
                </a:tc>
                <a:tc>
                  <a:txBody>
                    <a:bodyPr/>
                    <a:lstStyle/>
                    <a:p>
                      <a:pPr algn="ctr" fontAlgn="b"/>
                      <a:r>
                        <a:rPr lang="en-US" sz="1200" b="0" i="0" u="none" strike="noStrike" dirty="0">
                          <a:solidFill>
                            <a:srgbClr val="000000"/>
                          </a:solidFill>
                          <a:effectLst/>
                          <a:latin typeface="Calibri" panose="020F0502020204030204" pitchFamily="34" charset="0"/>
                        </a:rPr>
                        <a:t>35.57%</a:t>
                      </a:r>
                    </a:p>
                  </a:txBody>
                  <a:tcPr marL="45720" marR="45720" marT="9525" marB="0" anchor="b">
                    <a:lnL>
                      <a:noFill/>
                    </a:lnL>
                    <a:lnR w="28575" cap="flat" cmpd="sng" algn="ctr">
                      <a:solidFill>
                        <a:schemeClr val="tx1"/>
                      </a:solidFill>
                      <a:prstDash val="solid"/>
                      <a:round/>
                      <a:headEnd type="none" w="med" len="med"/>
                      <a:tailEnd type="none" w="med" len="med"/>
                    </a:lnR>
                    <a:lnT>
                      <a:noFill/>
                    </a:lnT>
                    <a:lnB>
                      <a:noFill/>
                    </a:lnB>
                    <a:solidFill>
                      <a:schemeClr val="accent6">
                        <a:lumMod val="40000"/>
                        <a:lumOff val="60000"/>
                      </a:schemeClr>
                    </a:solidFill>
                  </a:tcPr>
                </a:tc>
                <a:tc>
                  <a:txBody>
                    <a:bodyPr/>
                    <a:lstStyle/>
                    <a:p>
                      <a:pPr algn="ctr" fontAlgn="b"/>
                      <a:r>
                        <a:rPr lang="en-US" sz="1200" b="0" i="0" u="none" strike="noStrike" dirty="0">
                          <a:solidFill>
                            <a:srgbClr val="000000"/>
                          </a:solidFill>
                          <a:effectLst/>
                          <a:latin typeface="Calibri" panose="020F0502020204030204" pitchFamily="34" charset="0"/>
                        </a:rPr>
                        <a:t>$136,978 </a:t>
                      </a:r>
                    </a:p>
                  </a:txBody>
                  <a:tcPr marL="45720" marR="45720" marT="9525" marB="0" anchor="b">
                    <a:lnL w="28575" cap="flat" cmpd="sng" algn="ctr">
                      <a:solidFill>
                        <a:schemeClr val="tx1"/>
                      </a:solidFill>
                      <a:prstDash val="solid"/>
                      <a:round/>
                      <a:headEnd type="none" w="med" len="med"/>
                      <a:tailEnd type="none" w="med" len="med"/>
                    </a:lnL>
                    <a:lnR>
                      <a:noFill/>
                    </a:lnR>
                    <a:lnT>
                      <a:noFill/>
                    </a:lnT>
                    <a:lnB>
                      <a:noFill/>
                    </a:lnB>
                    <a:solidFill>
                      <a:schemeClr val="accent6">
                        <a:lumMod val="40000"/>
                        <a:lumOff val="60000"/>
                      </a:schemeClr>
                    </a:solidFill>
                  </a:tcPr>
                </a:tc>
                <a:tc>
                  <a:txBody>
                    <a:bodyPr/>
                    <a:lstStyle/>
                    <a:p>
                      <a:pPr algn="ctr" fontAlgn="b"/>
                      <a:r>
                        <a:rPr lang="en-US" sz="1200" b="0" i="0" u="none" strike="noStrike" dirty="0">
                          <a:solidFill>
                            <a:srgbClr val="000000"/>
                          </a:solidFill>
                          <a:effectLst/>
                          <a:latin typeface="Calibri" panose="020F0502020204030204" pitchFamily="34" charset="0"/>
                        </a:rPr>
                        <a:t>2.22%</a:t>
                      </a:r>
                    </a:p>
                  </a:txBody>
                  <a:tcPr marL="45720" marR="45720" marT="9525" marB="0" anchor="b">
                    <a:lnL>
                      <a:noFill/>
                    </a:lnL>
                    <a:lnR w="28575" cap="flat" cmpd="sng" algn="ctr">
                      <a:solidFill>
                        <a:schemeClr val="tx1"/>
                      </a:solidFill>
                      <a:prstDash val="solid"/>
                      <a:round/>
                      <a:headEnd type="none" w="med" len="med"/>
                      <a:tailEnd type="none" w="med" len="med"/>
                    </a:lnR>
                    <a:lnT>
                      <a:noFill/>
                    </a:lnT>
                    <a:lnB>
                      <a:noFill/>
                    </a:lnB>
                    <a:solidFill>
                      <a:schemeClr val="accent6">
                        <a:lumMod val="40000"/>
                        <a:lumOff val="60000"/>
                      </a:schemeClr>
                    </a:solidFill>
                  </a:tcPr>
                </a:tc>
                <a:extLst>
                  <a:ext uri="{0D108BD9-81ED-4DB2-BD59-A6C34878D82A}">
                    <a16:rowId xmlns:a16="http://schemas.microsoft.com/office/drawing/2014/main" val="1754030607"/>
                  </a:ext>
                </a:extLst>
              </a:tr>
              <a:tr h="228731">
                <a:tc>
                  <a:txBody>
                    <a:bodyPr/>
                    <a:lstStyle/>
                    <a:p>
                      <a:pPr algn="r" fontAlgn="b"/>
                      <a:r>
                        <a:rPr lang="en-US" sz="1200" b="0" i="0" u="none" strike="noStrike" dirty="0">
                          <a:solidFill>
                            <a:srgbClr val="000000"/>
                          </a:solidFill>
                          <a:effectLst/>
                          <a:latin typeface="Calibri" panose="020F0502020204030204" pitchFamily="34" charset="0"/>
                        </a:rPr>
                        <a:t>Closest to Religion</a:t>
                      </a:r>
                    </a:p>
                  </a:txBody>
                  <a:tcPr marL="45720" marR="45720" marT="9525" marB="0" anchor="b">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a:noFill/>
                    </a:lnB>
                    <a:solidFill>
                      <a:schemeClr val="accent6"/>
                    </a:solidFill>
                  </a:tcPr>
                </a:tc>
                <a:tc>
                  <a:txBody>
                    <a:bodyPr/>
                    <a:lstStyle/>
                    <a:p>
                      <a:pPr algn="ctr" fontAlgn="b"/>
                      <a:r>
                        <a:rPr lang="en-US" sz="1200" b="0" i="0" u="none" strike="noStrike">
                          <a:solidFill>
                            <a:srgbClr val="000000"/>
                          </a:solidFill>
                          <a:effectLst/>
                          <a:latin typeface="Calibri" panose="020F0502020204030204" pitchFamily="34" charset="0"/>
                        </a:rPr>
                        <a:t>$111,464 </a:t>
                      </a:r>
                    </a:p>
                  </a:txBody>
                  <a:tcPr marL="45720" marR="45720" marT="9525" marB="0" anchor="b">
                    <a:lnL w="28575" cap="flat" cmpd="sng" algn="ctr">
                      <a:solidFill>
                        <a:schemeClr val="tx1"/>
                      </a:solidFill>
                      <a:prstDash val="solid"/>
                      <a:round/>
                      <a:headEnd type="none" w="med" len="med"/>
                      <a:tailEnd type="none" w="med" len="med"/>
                    </a:lnL>
                    <a:lnR>
                      <a:noFill/>
                    </a:lnR>
                    <a:lnT>
                      <a:noFill/>
                    </a:lnT>
                    <a:lnB>
                      <a:noFill/>
                    </a:lnB>
                    <a:solidFill>
                      <a:schemeClr val="accent6">
                        <a:lumMod val="40000"/>
                        <a:lumOff val="60000"/>
                      </a:schemeClr>
                    </a:solidFill>
                  </a:tcPr>
                </a:tc>
                <a:tc>
                  <a:txBody>
                    <a:bodyPr/>
                    <a:lstStyle/>
                    <a:p>
                      <a:pPr algn="ctr" fontAlgn="b"/>
                      <a:r>
                        <a:rPr lang="en-US" sz="1200" b="0" i="0" u="none" strike="noStrike" dirty="0">
                          <a:solidFill>
                            <a:srgbClr val="000000"/>
                          </a:solidFill>
                          <a:effectLst/>
                          <a:latin typeface="Calibri" panose="020F0502020204030204" pitchFamily="34" charset="0"/>
                        </a:rPr>
                        <a:t>10.36%</a:t>
                      </a:r>
                    </a:p>
                  </a:txBody>
                  <a:tcPr marL="45720" marR="45720" marT="9525" marB="0" anchor="b">
                    <a:lnL>
                      <a:noFill/>
                    </a:lnL>
                    <a:lnR w="28575" cap="flat" cmpd="sng" algn="ctr">
                      <a:solidFill>
                        <a:schemeClr val="tx1"/>
                      </a:solidFill>
                      <a:prstDash val="solid"/>
                      <a:round/>
                      <a:headEnd type="none" w="med" len="med"/>
                      <a:tailEnd type="none" w="med" len="med"/>
                    </a:lnR>
                    <a:lnT>
                      <a:noFill/>
                    </a:lnT>
                    <a:lnB>
                      <a:noFill/>
                    </a:lnB>
                    <a:solidFill>
                      <a:schemeClr val="accent6">
                        <a:lumMod val="40000"/>
                        <a:lumOff val="60000"/>
                      </a:schemeClr>
                    </a:solidFill>
                  </a:tcPr>
                </a:tc>
                <a:tc>
                  <a:txBody>
                    <a:bodyPr/>
                    <a:lstStyle/>
                    <a:p>
                      <a:pPr algn="ctr" fontAlgn="b"/>
                      <a:r>
                        <a:rPr lang="en-US" sz="1200" b="0" i="0" u="none" strike="noStrike">
                          <a:solidFill>
                            <a:srgbClr val="000000"/>
                          </a:solidFill>
                          <a:effectLst/>
                          <a:latin typeface="Calibri" panose="020F0502020204030204" pitchFamily="34" charset="0"/>
                        </a:rPr>
                        <a:t>$127,277 </a:t>
                      </a:r>
                    </a:p>
                  </a:txBody>
                  <a:tcPr marL="45720" marR="45720" marT="9525" marB="0" anchor="b">
                    <a:lnL w="28575" cap="flat" cmpd="sng" algn="ctr">
                      <a:solidFill>
                        <a:schemeClr val="tx1"/>
                      </a:solidFill>
                      <a:prstDash val="solid"/>
                      <a:round/>
                      <a:headEnd type="none" w="med" len="med"/>
                      <a:tailEnd type="none" w="med" len="med"/>
                    </a:lnL>
                    <a:lnR>
                      <a:noFill/>
                    </a:lnR>
                    <a:lnT>
                      <a:noFill/>
                    </a:lnT>
                    <a:lnB>
                      <a:noFill/>
                    </a:lnB>
                    <a:solidFill>
                      <a:schemeClr val="accent6">
                        <a:lumMod val="40000"/>
                        <a:lumOff val="60000"/>
                      </a:schemeClr>
                    </a:solidFill>
                  </a:tcPr>
                </a:tc>
                <a:tc>
                  <a:txBody>
                    <a:bodyPr/>
                    <a:lstStyle/>
                    <a:p>
                      <a:pPr algn="ctr" fontAlgn="b"/>
                      <a:r>
                        <a:rPr lang="en-US" sz="1200" b="0" i="0" u="none" strike="noStrike" dirty="0">
                          <a:solidFill>
                            <a:srgbClr val="000000"/>
                          </a:solidFill>
                          <a:effectLst/>
                          <a:latin typeface="Calibri" panose="020F0502020204030204" pitchFamily="34" charset="0"/>
                        </a:rPr>
                        <a:t>40.33%</a:t>
                      </a:r>
                    </a:p>
                  </a:txBody>
                  <a:tcPr marL="45720" marR="45720" marT="9525" marB="0" anchor="b">
                    <a:lnL>
                      <a:noFill/>
                    </a:lnL>
                    <a:lnR w="28575" cap="flat" cmpd="sng" algn="ctr">
                      <a:solidFill>
                        <a:schemeClr val="tx1"/>
                      </a:solidFill>
                      <a:prstDash val="solid"/>
                      <a:round/>
                      <a:headEnd type="none" w="med" len="med"/>
                      <a:tailEnd type="none" w="med" len="med"/>
                    </a:lnR>
                    <a:lnT>
                      <a:noFill/>
                    </a:lnT>
                    <a:lnB>
                      <a:noFill/>
                    </a:lnB>
                    <a:solidFill>
                      <a:schemeClr val="accent6">
                        <a:lumMod val="40000"/>
                        <a:lumOff val="60000"/>
                      </a:schemeClr>
                    </a:solidFill>
                  </a:tcPr>
                </a:tc>
                <a:tc>
                  <a:txBody>
                    <a:bodyPr/>
                    <a:lstStyle/>
                    <a:p>
                      <a:pPr algn="ctr" fontAlgn="b"/>
                      <a:r>
                        <a:rPr lang="en-US" sz="1200" b="0" i="0" u="none" strike="noStrike" dirty="0">
                          <a:solidFill>
                            <a:srgbClr val="000000"/>
                          </a:solidFill>
                          <a:effectLst/>
                          <a:latin typeface="Calibri" panose="020F0502020204030204" pitchFamily="34" charset="0"/>
                        </a:rPr>
                        <a:t>$141,751 </a:t>
                      </a:r>
                    </a:p>
                  </a:txBody>
                  <a:tcPr marL="45720" marR="45720" marT="9525" marB="0" anchor="b">
                    <a:lnL w="28575" cap="flat" cmpd="sng" algn="ctr">
                      <a:solidFill>
                        <a:schemeClr val="tx1"/>
                      </a:solidFill>
                      <a:prstDash val="solid"/>
                      <a:round/>
                      <a:headEnd type="none" w="med" len="med"/>
                      <a:tailEnd type="none" w="med" len="med"/>
                    </a:lnL>
                    <a:lnR>
                      <a:noFill/>
                    </a:lnR>
                    <a:lnT>
                      <a:noFill/>
                    </a:lnT>
                    <a:lnB>
                      <a:noFill/>
                    </a:lnB>
                    <a:solidFill>
                      <a:schemeClr val="accent6">
                        <a:lumMod val="40000"/>
                        <a:lumOff val="60000"/>
                      </a:schemeClr>
                    </a:solidFill>
                  </a:tcPr>
                </a:tc>
                <a:tc>
                  <a:txBody>
                    <a:bodyPr/>
                    <a:lstStyle/>
                    <a:p>
                      <a:pPr algn="ctr" fontAlgn="b"/>
                      <a:r>
                        <a:rPr lang="en-US" sz="1200" b="0" i="0" u="none" strike="noStrike" dirty="0">
                          <a:solidFill>
                            <a:srgbClr val="000000"/>
                          </a:solidFill>
                          <a:effectLst/>
                          <a:latin typeface="Calibri" panose="020F0502020204030204" pitchFamily="34" charset="0"/>
                        </a:rPr>
                        <a:t>5.78%</a:t>
                      </a:r>
                    </a:p>
                  </a:txBody>
                  <a:tcPr marL="45720" marR="45720" marT="9525" marB="0" anchor="b">
                    <a:lnL>
                      <a:noFill/>
                    </a:lnL>
                    <a:lnR w="28575" cap="flat" cmpd="sng" algn="ctr">
                      <a:solidFill>
                        <a:schemeClr val="tx1"/>
                      </a:solidFill>
                      <a:prstDash val="solid"/>
                      <a:round/>
                      <a:headEnd type="none" w="med" len="med"/>
                      <a:tailEnd type="none" w="med" len="med"/>
                    </a:lnR>
                    <a:lnT>
                      <a:noFill/>
                    </a:lnT>
                    <a:lnB>
                      <a:noFill/>
                    </a:lnB>
                    <a:solidFill>
                      <a:schemeClr val="accent6">
                        <a:lumMod val="40000"/>
                        <a:lumOff val="60000"/>
                      </a:schemeClr>
                    </a:solidFill>
                  </a:tcPr>
                </a:tc>
                <a:extLst>
                  <a:ext uri="{0D108BD9-81ED-4DB2-BD59-A6C34878D82A}">
                    <a16:rowId xmlns:a16="http://schemas.microsoft.com/office/drawing/2014/main" val="3066490171"/>
                  </a:ext>
                </a:extLst>
              </a:tr>
              <a:tr h="228731">
                <a:tc>
                  <a:txBody>
                    <a:bodyPr/>
                    <a:lstStyle/>
                    <a:p>
                      <a:pPr algn="r" fontAlgn="b"/>
                      <a:r>
                        <a:rPr lang="en-US" sz="1200" b="0" i="0" u="none" strike="noStrike" dirty="0">
                          <a:solidFill>
                            <a:srgbClr val="000000"/>
                          </a:solidFill>
                          <a:effectLst/>
                          <a:latin typeface="Calibri" panose="020F0502020204030204" pitchFamily="34" charset="0"/>
                        </a:rPr>
                        <a:t>Year Sold 2021</a:t>
                      </a:r>
                    </a:p>
                  </a:txBody>
                  <a:tcPr marL="45720" marR="45720" marT="9525" marB="0" anchor="b">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solidFill>
                      <a:schemeClr val="accent6"/>
                    </a:solidFill>
                  </a:tcPr>
                </a:tc>
                <a:tc>
                  <a:txBody>
                    <a:bodyPr/>
                    <a:lstStyle/>
                    <a:p>
                      <a:pPr algn="ctr" fontAlgn="b"/>
                      <a:r>
                        <a:rPr lang="en-US" sz="1200" b="0" i="0" u="none" strike="noStrike" dirty="0">
                          <a:solidFill>
                            <a:srgbClr val="000000"/>
                          </a:solidFill>
                          <a:effectLst/>
                          <a:latin typeface="Calibri" panose="020F0502020204030204" pitchFamily="34" charset="0"/>
                        </a:rPr>
                        <a:t>$121,251 </a:t>
                      </a:r>
                    </a:p>
                  </a:txBody>
                  <a:tcPr marL="45720" marR="45720" marT="9525" marB="0" anchor="b">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pPr algn="ctr" fontAlgn="b"/>
                      <a:r>
                        <a:rPr lang="en-US" sz="1200" b="0" i="0" u="none" strike="noStrike" dirty="0">
                          <a:solidFill>
                            <a:srgbClr val="000000"/>
                          </a:solidFill>
                          <a:effectLst/>
                          <a:latin typeface="Calibri" panose="020F0502020204030204" pitchFamily="34" charset="0"/>
                        </a:rPr>
                        <a:t>20.05%</a:t>
                      </a:r>
                    </a:p>
                  </a:txBody>
                  <a:tcPr marL="45720" marR="45720" marT="9525" marB="0" anchor="b">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pPr algn="ctr" fontAlgn="b"/>
                      <a:r>
                        <a:rPr lang="en-US" sz="1200" b="0" i="0" u="none" strike="noStrike">
                          <a:solidFill>
                            <a:srgbClr val="000000"/>
                          </a:solidFill>
                          <a:effectLst/>
                          <a:latin typeface="Calibri" panose="020F0502020204030204" pitchFamily="34" charset="0"/>
                        </a:rPr>
                        <a:t>$130,130 </a:t>
                      </a:r>
                    </a:p>
                  </a:txBody>
                  <a:tcPr marL="45720" marR="45720" marT="9525" marB="0" anchor="b">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pPr algn="ctr" fontAlgn="b"/>
                      <a:r>
                        <a:rPr lang="en-US" sz="1200" b="0" i="0" u="none" strike="noStrike" dirty="0">
                          <a:solidFill>
                            <a:srgbClr val="000000"/>
                          </a:solidFill>
                          <a:effectLst/>
                          <a:latin typeface="Calibri" panose="020F0502020204030204" pitchFamily="34" charset="0"/>
                        </a:rPr>
                        <a:t>43.47%</a:t>
                      </a:r>
                    </a:p>
                  </a:txBody>
                  <a:tcPr marL="45720" marR="45720" marT="9525" marB="0" anchor="b">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pPr algn="ctr" fontAlgn="b"/>
                      <a:r>
                        <a:rPr lang="en-US" sz="1200" b="0" i="0" u="none" strike="noStrike" dirty="0">
                          <a:solidFill>
                            <a:srgbClr val="000000"/>
                          </a:solidFill>
                          <a:effectLst/>
                          <a:latin typeface="Calibri" panose="020F0502020204030204" pitchFamily="34" charset="0"/>
                        </a:rPr>
                        <a:t>$142,253 </a:t>
                      </a:r>
                    </a:p>
                  </a:txBody>
                  <a:tcPr marL="45720" marR="45720" marT="9525" marB="0" anchor="b">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pPr algn="ctr" fontAlgn="b"/>
                      <a:r>
                        <a:rPr lang="en-US" sz="1200" b="0" i="0" u="none" strike="noStrike" dirty="0">
                          <a:solidFill>
                            <a:srgbClr val="000000"/>
                          </a:solidFill>
                          <a:effectLst/>
                          <a:latin typeface="Calibri" panose="020F0502020204030204" pitchFamily="34" charset="0"/>
                        </a:rPr>
                        <a:t>6.16%</a:t>
                      </a:r>
                    </a:p>
                  </a:txBody>
                  <a:tcPr marL="45720" marR="45720" marT="9525" marB="0" anchor="b">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4254303843"/>
                  </a:ext>
                </a:extLst>
              </a:tr>
            </a:tbl>
          </a:graphicData>
        </a:graphic>
      </p:graphicFrame>
      <p:sp>
        <p:nvSpPr>
          <p:cNvPr id="13" name="Content Placeholder 2">
            <a:extLst>
              <a:ext uri="{FF2B5EF4-FFF2-40B4-BE49-F238E27FC236}">
                <a16:creationId xmlns:a16="http://schemas.microsoft.com/office/drawing/2014/main" id="{10BA2A63-2B2E-E143-A68C-988F6D0D17C3}"/>
              </a:ext>
            </a:extLst>
          </p:cNvPr>
          <p:cNvSpPr txBox="1">
            <a:spLocks/>
          </p:cNvSpPr>
          <p:nvPr/>
        </p:nvSpPr>
        <p:spPr>
          <a:xfrm>
            <a:off x="572492" y="4252510"/>
            <a:ext cx="10686747" cy="274870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800" b="1" dirty="0"/>
              <a:t>Results:</a:t>
            </a:r>
          </a:p>
          <a:p>
            <a:r>
              <a:rPr lang="en-US" sz="1400" dirty="0"/>
              <a:t>Sale IDs 22472, 4212 and 14817 represent townhome, a condo, and a single-family detached home respectively</a:t>
            </a:r>
          </a:p>
          <a:p>
            <a:r>
              <a:rPr lang="en-US" sz="1400" dirty="0"/>
              <a:t>The cheapest change for 2 out of 3 is having closest service as shopping</a:t>
            </a:r>
          </a:p>
          <a:p>
            <a:r>
              <a:rPr lang="en-US" sz="1400" dirty="0"/>
              <a:t>The most expensive change for 2 out of 3 is adding a fireplace</a:t>
            </a:r>
          </a:p>
          <a:p>
            <a:r>
              <a:rPr lang="en-US" sz="1400" dirty="0"/>
              <a:t>2021 housing prices are significantly larger than 2019 for all house types</a:t>
            </a:r>
          </a:p>
          <a:p>
            <a:r>
              <a:rPr lang="en-US" sz="1400" dirty="0"/>
              <a:t>Condos have the largest percent change when adding amenities, whereas single family detached homes have the smallest</a:t>
            </a:r>
          </a:p>
          <a:p>
            <a:r>
              <a:rPr lang="en-US" sz="1400" dirty="0"/>
              <a:t>Proximity to services has less of an effect on sale price than either year sold or amenities</a:t>
            </a:r>
          </a:p>
          <a:p>
            <a:endParaRPr lang="en-US" sz="1600" dirty="0"/>
          </a:p>
        </p:txBody>
      </p:sp>
    </p:spTree>
    <p:extLst>
      <p:ext uri="{BB962C8B-B14F-4D97-AF65-F5344CB8AC3E}">
        <p14:creationId xmlns:p14="http://schemas.microsoft.com/office/powerpoint/2010/main" val="38491518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BCC5DB">
            <a:alpha val="16863"/>
          </a:srgbClr>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5351271C-3DD9-21AD-C5B8-A8F42A0CABB9}"/>
              </a:ext>
            </a:extLst>
          </p:cNvPr>
          <p:cNvSpPr>
            <a:spLocks noGrp="1"/>
          </p:cNvSpPr>
          <p:nvPr>
            <p:ph type="title"/>
          </p:nvPr>
        </p:nvSpPr>
        <p:spPr>
          <a:xfrm>
            <a:off x="572493" y="238539"/>
            <a:ext cx="11018520" cy="1434415"/>
          </a:xfrm>
        </p:spPr>
        <p:txBody>
          <a:bodyPr anchor="b">
            <a:normAutofit fontScale="90000"/>
          </a:bodyPr>
          <a:lstStyle/>
          <a:p>
            <a:r>
              <a:rPr lang="en-US" sz="5400" dirty="0"/>
              <a:t>Summary</a:t>
            </a:r>
            <a:br>
              <a:rPr lang="en-US" sz="5400" dirty="0"/>
            </a:br>
            <a:endParaRPr lang="en-US" sz="5400" dirty="0"/>
          </a:p>
        </p:txBody>
      </p:sp>
      <p:sp>
        <p:nvSpPr>
          <p:cNvPr id="8" name="TextBox 7">
            <a:extLst>
              <a:ext uri="{FF2B5EF4-FFF2-40B4-BE49-F238E27FC236}">
                <a16:creationId xmlns:a16="http://schemas.microsoft.com/office/drawing/2014/main" id="{EAE8D216-DBDE-E578-B1C5-B2ED342594F5}"/>
              </a:ext>
            </a:extLst>
          </p:cNvPr>
          <p:cNvSpPr txBox="1"/>
          <p:nvPr/>
        </p:nvSpPr>
        <p:spPr>
          <a:xfrm>
            <a:off x="665142" y="1386829"/>
            <a:ext cx="10861715" cy="5781070"/>
          </a:xfrm>
          <a:prstGeom prst="rect">
            <a:avLst/>
          </a:prstGeom>
          <a:noFill/>
        </p:spPr>
        <p:txBody>
          <a:bodyPr wrap="square" rtlCol="0">
            <a:spAutoFit/>
          </a:bodyPr>
          <a:lstStyle/>
          <a:p>
            <a:r>
              <a:rPr lang="en-US" sz="2000" b="1" dirty="0"/>
              <a:t>House features: </a:t>
            </a:r>
          </a:p>
          <a:p>
            <a:pPr marL="342900" indent="-342900">
              <a:spcBef>
                <a:spcPts val="500"/>
              </a:spcBef>
              <a:buFont typeface="Arial" panose="020B0604020202020204" pitchFamily="34" charset="0"/>
              <a:buChar char="•"/>
            </a:pPr>
            <a:r>
              <a:rPr lang="en-US" sz="1600" dirty="0"/>
              <a:t>Condos are generally cheaper due to their lower living area, lack of amenities, and distance from services, but single-family detached homes were by far the most dominant building type</a:t>
            </a:r>
          </a:p>
          <a:p>
            <a:pPr marL="342900" indent="-342900">
              <a:spcBef>
                <a:spcPts val="500"/>
              </a:spcBef>
              <a:buFont typeface="Arial" panose="020B0604020202020204" pitchFamily="34" charset="0"/>
              <a:buChar char="•"/>
            </a:pPr>
            <a:r>
              <a:rPr lang="en-US" sz="1600" dirty="0"/>
              <a:t>Total Area with Garage and Basement and Assessor values were the best predictors of sale price. Increase in either value correlates with an increase in sale price</a:t>
            </a:r>
          </a:p>
          <a:p>
            <a:pPr marL="342900" indent="-342900">
              <a:spcBef>
                <a:spcPts val="500"/>
              </a:spcBef>
              <a:buFont typeface="Arial" panose="020B0604020202020204" pitchFamily="34" charset="0"/>
              <a:buChar char="•"/>
            </a:pPr>
            <a:r>
              <a:rPr lang="en-US" sz="1600" dirty="0"/>
              <a:t>Cheaper houses are generally condos, are closer to historic district and high school services, have gravity heating, and have detached garages</a:t>
            </a:r>
          </a:p>
          <a:p>
            <a:pPr marL="342900" indent="-342900">
              <a:spcBef>
                <a:spcPts val="500"/>
              </a:spcBef>
              <a:buFont typeface="Arial" panose="020B0604020202020204" pitchFamily="34" charset="0"/>
              <a:buChar char="•"/>
            </a:pPr>
            <a:r>
              <a:rPr lang="en-US" sz="1600" dirty="0"/>
              <a:t>Expensive houses are generally closer to religious and restaurant services, have a fireplace, and have larger attached garages</a:t>
            </a:r>
          </a:p>
          <a:p>
            <a:pPr lvl="1"/>
            <a:endParaRPr lang="en-US" sz="1600" dirty="0"/>
          </a:p>
          <a:p>
            <a:r>
              <a:rPr lang="en-US" sz="2000" b="1" dirty="0"/>
              <a:t>Pandemic effects on housing market in Ames, Iowa:</a:t>
            </a:r>
          </a:p>
          <a:p>
            <a:pPr marL="342900" indent="-342900">
              <a:spcBef>
                <a:spcPts val="500"/>
              </a:spcBef>
              <a:buFont typeface="Arial" panose="020B0604020202020204" pitchFamily="34" charset="0"/>
              <a:buChar char="•"/>
            </a:pPr>
            <a:r>
              <a:rPr lang="en-US" sz="1600" dirty="0"/>
              <a:t>Home buyers migrated to properties that were:</a:t>
            </a:r>
          </a:p>
          <a:p>
            <a:pPr marL="742950" lvl="1" indent="-285750">
              <a:spcBef>
                <a:spcPts val="500"/>
              </a:spcBef>
              <a:buFont typeface="Arial" panose="020B0604020202020204" pitchFamily="34" charset="0"/>
              <a:buChar char="•"/>
            </a:pPr>
            <a:r>
              <a:rPr lang="en-US" sz="1600" dirty="0"/>
              <a:t>Concentrated in the center of town</a:t>
            </a:r>
          </a:p>
          <a:p>
            <a:pPr marL="742950" lvl="1" indent="-285750">
              <a:spcBef>
                <a:spcPts val="500"/>
              </a:spcBef>
              <a:buFont typeface="Arial" panose="020B0604020202020204" pitchFamily="34" charset="0"/>
              <a:buChar char="•"/>
            </a:pPr>
            <a:r>
              <a:rPr lang="en-US" sz="1600" dirty="0"/>
              <a:t>Closer to all services in general (especially religion, restaurants, and shopping)</a:t>
            </a:r>
          </a:p>
          <a:p>
            <a:pPr marL="742950" lvl="1" indent="-285750">
              <a:spcBef>
                <a:spcPts val="500"/>
              </a:spcBef>
              <a:buFont typeface="Arial" panose="020B0604020202020204" pitchFamily="34" charset="0"/>
              <a:buChar char="•"/>
            </a:pPr>
            <a:r>
              <a:rPr lang="en-US" sz="1600" dirty="0"/>
              <a:t>Farther away from fitness and recreation services</a:t>
            </a:r>
          </a:p>
          <a:p>
            <a:pPr marL="742950" lvl="1" indent="-285750">
              <a:spcBef>
                <a:spcPts val="500"/>
              </a:spcBef>
              <a:buFont typeface="Arial" panose="020B0604020202020204" pitchFamily="34" charset="0"/>
              <a:buChar char="•"/>
            </a:pPr>
            <a:r>
              <a:rPr lang="en-US" sz="1600" dirty="0"/>
              <a:t>Older in general</a:t>
            </a:r>
          </a:p>
          <a:p>
            <a:pPr marL="342900" indent="-342900">
              <a:spcBef>
                <a:spcPts val="500"/>
              </a:spcBef>
              <a:buFont typeface="Arial" panose="020B0604020202020204" pitchFamily="34" charset="0"/>
              <a:buChar char="•"/>
            </a:pPr>
            <a:r>
              <a:rPr lang="en-US" sz="1600" dirty="0"/>
              <a:t>Houses sold by month were not mainly concentrated in the summer in 2021</a:t>
            </a:r>
          </a:p>
          <a:p>
            <a:pPr marL="457200" lvl="1" indent="0">
              <a:buNone/>
            </a:pPr>
            <a:endParaRPr lang="en-US" sz="1600" dirty="0"/>
          </a:p>
          <a:p>
            <a:pPr marL="0" indent="0">
              <a:buNone/>
            </a:pPr>
            <a:endParaRPr lang="en-US" sz="1600" dirty="0"/>
          </a:p>
          <a:p>
            <a:endParaRPr lang="en-US" sz="1600" dirty="0"/>
          </a:p>
          <a:p>
            <a:endParaRPr lang="en-US" sz="1600" dirty="0"/>
          </a:p>
        </p:txBody>
      </p:sp>
    </p:spTree>
    <p:extLst>
      <p:ext uri="{BB962C8B-B14F-4D97-AF65-F5344CB8AC3E}">
        <p14:creationId xmlns:p14="http://schemas.microsoft.com/office/powerpoint/2010/main" val="30212884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BCC5DB">
            <a:alpha val="16863"/>
          </a:srgbClr>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4BD63A89-7DA9-9D93-C26C-92282FEF5E70}"/>
              </a:ext>
            </a:extLst>
          </p:cNvPr>
          <p:cNvSpPr>
            <a:spLocks noGrp="1"/>
          </p:cNvSpPr>
          <p:nvPr>
            <p:ph type="title"/>
          </p:nvPr>
        </p:nvSpPr>
        <p:spPr>
          <a:xfrm>
            <a:off x="572493" y="238539"/>
            <a:ext cx="11018520" cy="1434415"/>
          </a:xfrm>
        </p:spPr>
        <p:txBody>
          <a:bodyPr anchor="b">
            <a:normAutofit fontScale="90000"/>
          </a:bodyPr>
          <a:lstStyle/>
          <a:p>
            <a:r>
              <a:rPr lang="en-US" sz="5400" dirty="0"/>
              <a:t>Conclusion</a:t>
            </a:r>
            <a:br>
              <a:rPr lang="en-US" sz="5400" dirty="0"/>
            </a:br>
            <a:endParaRPr lang="en-US" sz="5400" dirty="0"/>
          </a:p>
        </p:txBody>
      </p:sp>
      <p:sp>
        <p:nvSpPr>
          <p:cNvPr id="6" name="TextBox 5">
            <a:extLst>
              <a:ext uri="{FF2B5EF4-FFF2-40B4-BE49-F238E27FC236}">
                <a16:creationId xmlns:a16="http://schemas.microsoft.com/office/drawing/2014/main" id="{121C72FE-46D1-30A4-2B22-1CF096781081}"/>
              </a:ext>
            </a:extLst>
          </p:cNvPr>
          <p:cNvSpPr txBox="1"/>
          <p:nvPr/>
        </p:nvSpPr>
        <p:spPr>
          <a:xfrm>
            <a:off x="665142" y="1386829"/>
            <a:ext cx="10861715" cy="5170646"/>
          </a:xfrm>
          <a:prstGeom prst="rect">
            <a:avLst/>
          </a:prstGeom>
          <a:noFill/>
        </p:spPr>
        <p:txBody>
          <a:bodyPr wrap="square" rtlCol="0">
            <a:spAutoFit/>
          </a:bodyPr>
          <a:lstStyle/>
          <a:p>
            <a:r>
              <a:rPr lang="en-US" b="1" dirty="0"/>
              <a:t>Client concern: How close is the house to desired services (e.g., gyms, spas, organic groceries, hospitals etc.)?</a:t>
            </a:r>
          </a:p>
          <a:p>
            <a:pPr marL="285750" indent="-285750">
              <a:buFont typeface="Arial" panose="020B0604020202020204" pitchFamily="34" charset="0"/>
              <a:buChar char="•"/>
            </a:pPr>
            <a:r>
              <a:rPr lang="en-US" sz="1600" dirty="0"/>
              <a:t>Most houses in Ames are within 3 to 8 minutes of all services (gyms being the closest and ISU being the farthest in general). Because of the relatively small size of Ames, any service is within less than 8 minutes away</a:t>
            </a:r>
          </a:p>
          <a:p>
            <a:pPr marL="285750" indent="-285750">
              <a:buFont typeface="Arial" panose="020B0604020202020204" pitchFamily="34" charset="0"/>
              <a:buChar char="•"/>
            </a:pPr>
            <a:endParaRPr lang="en-US" sz="1600" dirty="0"/>
          </a:p>
          <a:p>
            <a:r>
              <a:rPr lang="en-US" b="1" dirty="0"/>
              <a:t>Client concern: How do specific house features affect the sale price?</a:t>
            </a:r>
          </a:p>
          <a:p>
            <a:pPr marL="285750" indent="-285750">
              <a:buFont typeface="Arial" panose="020B0604020202020204" pitchFamily="34" charset="0"/>
              <a:buChar char="•"/>
            </a:pPr>
            <a:r>
              <a:rPr lang="en-US" sz="1600" dirty="0"/>
              <a:t>The house amenities that have the greatest impact on sale price are the existence of fireplaces and central air.  Fireplaces distinguish expensive homes from average homes, whereas central air distinguishes average homes from inexpensive homes.</a:t>
            </a:r>
          </a:p>
          <a:p>
            <a:pPr marL="285750" indent="-285750">
              <a:buFont typeface="Arial" panose="020B0604020202020204" pitchFamily="34" charset="0"/>
              <a:buChar char="•"/>
            </a:pPr>
            <a:endParaRPr lang="en-US" sz="1600" dirty="0"/>
          </a:p>
          <a:p>
            <a:r>
              <a:rPr lang="en-US" b="1" dirty="0"/>
              <a:t>Real estate firm concern: How did the housing market change due to the pandemic (i.e., 2019 vs 2021 data)?</a:t>
            </a:r>
          </a:p>
          <a:p>
            <a:pPr marL="285750" indent="-285750">
              <a:buFont typeface="Arial" panose="020B0604020202020204" pitchFamily="34" charset="0"/>
              <a:buChar char="•"/>
            </a:pPr>
            <a:r>
              <a:rPr lang="en-US" sz="1600" dirty="0"/>
              <a:t>House sale prices post-pandemic were more extreme in 2021 than in 2019. Real estate agents should focus on selling homes that are less expensive or more expensive than average</a:t>
            </a:r>
          </a:p>
          <a:p>
            <a:endParaRPr lang="en-US" sz="1600" dirty="0"/>
          </a:p>
          <a:p>
            <a:r>
              <a:rPr lang="en-US" b="1" dirty="0"/>
              <a:t>Real estate firm concern: How does the proximity to given services impact sale price?</a:t>
            </a:r>
          </a:p>
          <a:p>
            <a:pPr marL="285750" indent="-285750">
              <a:buFont typeface="Arial" panose="020B0604020202020204" pitchFamily="34" charset="0"/>
              <a:buChar char="•"/>
            </a:pPr>
            <a:r>
              <a:rPr lang="en-US" sz="1600" dirty="0"/>
              <a:t>Based on the predictive model, proximity to any given service has no real effect on sale price</a:t>
            </a:r>
          </a:p>
          <a:p>
            <a:pPr marL="285750" indent="-285750">
              <a:buFont typeface="Arial" panose="020B0604020202020204" pitchFamily="34" charset="0"/>
              <a:buChar char="•"/>
            </a:pPr>
            <a:endParaRPr lang="en-US" sz="1600" dirty="0"/>
          </a:p>
          <a:p>
            <a:r>
              <a:rPr lang="en-US" b="1" dirty="0"/>
              <a:t>Real estate firm concern: What neighborhoods would this particular client group prefer?</a:t>
            </a:r>
          </a:p>
          <a:p>
            <a:pPr marL="285750" indent="-285750">
              <a:buFont typeface="Arial" panose="020B0604020202020204" pitchFamily="34" charset="0"/>
              <a:buChar char="•"/>
            </a:pPr>
            <a:r>
              <a:rPr lang="en-US" sz="1600" dirty="0"/>
              <a:t>Post-pandemic, the best neighborhoods to recommend would be North Ridge and Old Town which are both convenient to all services. However, North Ridge is best for families and Old Town is best for single individuals.</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endParaRPr lang="en-US" sz="1600" dirty="0"/>
          </a:p>
        </p:txBody>
      </p:sp>
    </p:spTree>
    <p:extLst>
      <p:ext uri="{BB962C8B-B14F-4D97-AF65-F5344CB8AC3E}">
        <p14:creationId xmlns:p14="http://schemas.microsoft.com/office/powerpoint/2010/main" val="22904008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BCC5DB">
            <a:alpha val="16863"/>
          </a:srgbClr>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9E3AC70E-E747-01D1-C8B3-B1CD4A73A244}"/>
              </a:ext>
            </a:extLst>
          </p:cNvPr>
          <p:cNvSpPr>
            <a:spLocks noGrp="1"/>
          </p:cNvSpPr>
          <p:nvPr>
            <p:ph type="title"/>
          </p:nvPr>
        </p:nvSpPr>
        <p:spPr>
          <a:xfrm>
            <a:off x="572493" y="238539"/>
            <a:ext cx="11018520" cy="1434415"/>
          </a:xfrm>
        </p:spPr>
        <p:txBody>
          <a:bodyPr anchor="b">
            <a:normAutofit fontScale="90000"/>
          </a:bodyPr>
          <a:lstStyle/>
          <a:p>
            <a:br>
              <a:rPr lang="en-US" sz="5400" dirty="0"/>
            </a:br>
            <a:r>
              <a:rPr lang="en-US" sz="5400" dirty="0"/>
              <a:t>Services &amp;</a:t>
            </a:r>
            <a:br>
              <a:rPr lang="en-US" sz="5400" dirty="0"/>
            </a:br>
            <a:r>
              <a:rPr lang="en-US" sz="5400" dirty="0"/>
              <a:t>Businesses</a:t>
            </a:r>
          </a:p>
        </p:txBody>
      </p:sp>
      <p:pic>
        <p:nvPicPr>
          <p:cNvPr id="5" name="Content Placeholder 4">
            <a:extLst>
              <a:ext uri="{FF2B5EF4-FFF2-40B4-BE49-F238E27FC236}">
                <a16:creationId xmlns:a16="http://schemas.microsoft.com/office/drawing/2014/main" id="{F4D51016-38FF-729F-FED1-A64B1BCE019C}"/>
              </a:ext>
            </a:extLst>
          </p:cNvPr>
          <p:cNvPicPr>
            <a:picLocks noGrp="1" noChangeAspect="1"/>
          </p:cNvPicPr>
          <p:nvPr>
            <p:ph idx="1"/>
          </p:nvPr>
        </p:nvPicPr>
        <p:blipFill>
          <a:blip r:embed="rId2"/>
          <a:srcRect/>
          <a:stretch/>
        </p:blipFill>
        <p:spPr>
          <a:xfrm>
            <a:off x="3970533" y="151540"/>
            <a:ext cx="8127779" cy="6554919"/>
          </a:xfrm>
        </p:spPr>
      </p:pic>
      <p:sp>
        <p:nvSpPr>
          <p:cNvPr id="4" name="TextBox 3">
            <a:extLst>
              <a:ext uri="{FF2B5EF4-FFF2-40B4-BE49-F238E27FC236}">
                <a16:creationId xmlns:a16="http://schemas.microsoft.com/office/drawing/2014/main" id="{79711BE7-ADB8-4975-CDAE-6F61CFA1C2D9}"/>
              </a:ext>
            </a:extLst>
          </p:cNvPr>
          <p:cNvSpPr txBox="1"/>
          <p:nvPr/>
        </p:nvSpPr>
        <p:spPr>
          <a:xfrm>
            <a:off x="572493" y="1673352"/>
            <a:ext cx="3129174" cy="4903907"/>
          </a:xfrm>
          <a:prstGeom prst="rect">
            <a:avLst/>
          </a:prstGeom>
          <a:noFill/>
        </p:spPr>
        <p:txBody>
          <a:bodyPr wrap="square" rtlCol="0">
            <a:spAutoFit/>
          </a:bodyPr>
          <a:lstStyle/>
          <a:p>
            <a:r>
              <a:rPr lang="en-US" sz="2000" b="1" dirty="0"/>
              <a:t>Services:</a:t>
            </a:r>
          </a:p>
          <a:p>
            <a:pPr marL="285750" indent="-285750">
              <a:spcBef>
                <a:spcPts val="500"/>
              </a:spcBef>
              <a:buFont typeface="Arial" panose="020B0604020202020204" pitchFamily="34" charset="0"/>
              <a:buChar char="•"/>
            </a:pPr>
            <a:r>
              <a:rPr lang="en-US" sz="1600" dirty="0"/>
              <a:t>Service selection based on possible interests of out-of-town home buyers </a:t>
            </a:r>
          </a:p>
          <a:p>
            <a:pPr marL="285750" indent="-285750">
              <a:spcBef>
                <a:spcPts val="500"/>
              </a:spcBef>
              <a:buFont typeface="Arial" panose="020B0604020202020204" pitchFamily="34" charset="0"/>
              <a:buChar char="•"/>
            </a:pPr>
            <a:r>
              <a:rPr lang="en-US" sz="1600" dirty="0"/>
              <a:t>Example services: Organic Grocery stores, Parks, High Schools, Gyms and Religious Institutions</a:t>
            </a:r>
          </a:p>
          <a:p>
            <a:endParaRPr lang="en-US" sz="1600" dirty="0"/>
          </a:p>
          <a:p>
            <a:r>
              <a:rPr lang="en-US" sz="2000" b="1" dirty="0"/>
              <a:t>Businesses:</a:t>
            </a:r>
          </a:p>
          <a:p>
            <a:pPr marL="285750" indent="-285750">
              <a:spcBef>
                <a:spcPts val="500"/>
              </a:spcBef>
              <a:buFont typeface="Arial" panose="020B0604020202020204" pitchFamily="34" charset="0"/>
              <a:buChar char="•"/>
            </a:pPr>
            <a:r>
              <a:rPr lang="en-US" sz="1600" dirty="0"/>
              <a:t>Business selection based on quality ratings from search engines (e.g., Google, Yelp) and popularity</a:t>
            </a:r>
          </a:p>
          <a:p>
            <a:pPr marL="285750" indent="-285750">
              <a:spcBef>
                <a:spcPts val="500"/>
              </a:spcBef>
              <a:buFont typeface="Arial" panose="020B0604020202020204" pitchFamily="34" charset="0"/>
              <a:buChar char="•"/>
            </a:pPr>
            <a:r>
              <a:rPr lang="en-US" sz="1600" dirty="0"/>
              <a:t>Most businesses are located in the downtown area (i.e., Old Town)</a:t>
            </a:r>
          </a:p>
          <a:p>
            <a:pPr marL="742950" lvl="1" indent="-285750">
              <a:buFont typeface="Arial" panose="020B0604020202020204" pitchFamily="34" charset="0"/>
              <a:buChar char="•"/>
            </a:pPr>
            <a:endParaRPr lang="en-US" sz="1600" dirty="0"/>
          </a:p>
        </p:txBody>
      </p:sp>
    </p:spTree>
    <p:extLst>
      <p:ext uri="{BB962C8B-B14F-4D97-AF65-F5344CB8AC3E}">
        <p14:creationId xmlns:p14="http://schemas.microsoft.com/office/powerpoint/2010/main" val="324824544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BCC5DB">
            <a:alpha val="16863"/>
          </a:srgbClr>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9E59555-6DF2-1440-AF15-DCDF18A8C459}"/>
              </a:ext>
            </a:extLst>
          </p:cNvPr>
          <p:cNvSpPr>
            <a:spLocks noGrp="1"/>
          </p:cNvSpPr>
          <p:nvPr>
            <p:ph type="title"/>
          </p:nvPr>
        </p:nvSpPr>
        <p:spPr>
          <a:xfrm>
            <a:off x="572493" y="238539"/>
            <a:ext cx="11018520" cy="1434415"/>
          </a:xfrm>
        </p:spPr>
        <p:txBody>
          <a:bodyPr anchor="b">
            <a:normAutofit fontScale="90000"/>
          </a:bodyPr>
          <a:lstStyle/>
          <a:p>
            <a:r>
              <a:rPr lang="en-US" sz="5400" dirty="0"/>
              <a:t>Future Work</a:t>
            </a:r>
            <a:br>
              <a:rPr lang="en-US" sz="5400" dirty="0"/>
            </a:br>
            <a:endParaRPr lang="en-US" sz="5400" dirty="0"/>
          </a:p>
        </p:txBody>
      </p:sp>
      <p:sp>
        <p:nvSpPr>
          <p:cNvPr id="5" name="TextBox 4">
            <a:extLst>
              <a:ext uri="{FF2B5EF4-FFF2-40B4-BE49-F238E27FC236}">
                <a16:creationId xmlns:a16="http://schemas.microsoft.com/office/drawing/2014/main" id="{51317F1E-75FB-31B4-89E4-105522A9E9C9}"/>
              </a:ext>
            </a:extLst>
          </p:cNvPr>
          <p:cNvSpPr txBox="1"/>
          <p:nvPr/>
        </p:nvSpPr>
        <p:spPr>
          <a:xfrm>
            <a:off x="665142" y="1386829"/>
            <a:ext cx="10861715" cy="4493538"/>
          </a:xfrm>
          <a:prstGeom prst="rect">
            <a:avLst/>
          </a:prstGeom>
          <a:noFill/>
        </p:spPr>
        <p:txBody>
          <a:bodyPr wrap="square" rtlCol="0">
            <a:spAutoFit/>
          </a:bodyPr>
          <a:lstStyle/>
          <a:p>
            <a:pPr>
              <a:spcBef>
                <a:spcPts val="500"/>
              </a:spcBef>
            </a:pPr>
            <a:r>
              <a:rPr lang="en-US" sz="2000" b="1" dirty="0"/>
              <a:t>Data:</a:t>
            </a:r>
          </a:p>
          <a:p>
            <a:pPr marL="285750" indent="-285750">
              <a:spcBef>
                <a:spcPts val="500"/>
              </a:spcBef>
              <a:buFont typeface="Arial" panose="020B0604020202020204" pitchFamily="34" charset="0"/>
              <a:buChar char="•"/>
            </a:pPr>
            <a:r>
              <a:rPr lang="en-US" sz="1600" dirty="0"/>
              <a:t>Add additional records, from years 2018 and 2022, to increase the accuracy of the predictive model and better predict the effects of the pandemic on the housing market</a:t>
            </a:r>
          </a:p>
          <a:p>
            <a:pPr marL="285750" indent="-285750">
              <a:spcBef>
                <a:spcPts val="500"/>
              </a:spcBef>
              <a:buFont typeface="Arial" panose="020B0604020202020204" pitchFamily="34" charset="0"/>
              <a:buChar char="•"/>
            </a:pPr>
            <a:r>
              <a:rPr lang="en-US" sz="1600" dirty="0"/>
              <a:t>Cultivate more information about remote workers moving from larger cities to smaller towns to determine their preferences</a:t>
            </a:r>
          </a:p>
          <a:p>
            <a:pPr marL="285750" indent="-285750">
              <a:spcBef>
                <a:spcPts val="500"/>
              </a:spcBef>
              <a:buFont typeface="Arial" panose="020B0604020202020204" pitchFamily="34" charset="0"/>
              <a:buChar char="•"/>
            </a:pPr>
            <a:endParaRPr lang="en-US" sz="1600" dirty="0"/>
          </a:p>
          <a:p>
            <a:pPr>
              <a:spcBef>
                <a:spcPts val="500"/>
              </a:spcBef>
            </a:pPr>
            <a:r>
              <a:rPr lang="en-US" sz="2000" b="1" dirty="0"/>
              <a:t>Services:</a:t>
            </a:r>
          </a:p>
          <a:p>
            <a:pPr marL="285750" indent="-285750">
              <a:spcBef>
                <a:spcPts val="500"/>
              </a:spcBef>
              <a:buFont typeface="Arial" panose="020B0604020202020204" pitchFamily="34" charset="0"/>
              <a:buChar char="•"/>
            </a:pPr>
            <a:r>
              <a:rPr lang="en-US" sz="1600" dirty="0"/>
              <a:t>Add more services in the western part of Ames</a:t>
            </a:r>
          </a:p>
          <a:p>
            <a:pPr marL="285750" indent="-285750">
              <a:spcBef>
                <a:spcPts val="500"/>
              </a:spcBef>
              <a:buFont typeface="Arial" panose="020B0604020202020204" pitchFamily="34" charset="0"/>
              <a:buChar char="•"/>
            </a:pPr>
            <a:r>
              <a:rPr lang="en-US" sz="1600" dirty="0"/>
              <a:t>Use a different source to pick the services within Ames (e.g., local Ames newspaper)</a:t>
            </a:r>
          </a:p>
          <a:p>
            <a:pPr marL="285750" indent="-285750">
              <a:spcBef>
                <a:spcPts val="500"/>
              </a:spcBef>
              <a:buFont typeface="Arial" panose="020B0604020202020204" pitchFamily="34" charset="0"/>
              <a:buChar char="•"/>
            </a:pPr>
            <a:endParaRPr lang="en-US" sz="1600" dirty="0"/>
          </a:p>
          <a:p>
            <a:pPr>
              <a:spcBef>
                <a:spcPts val="500"/>
              </a:spcBef>
            </a:pPr>
            <a:r>
              <a:rPr lang="en-US" sz="2000" b="1" dirty="0"/>
              <a:t>Data Transformation:</a:t>
            </a:r>
          </a:p>
          <a:p>
            <a:pPr marL="285750" indent="-285750">
              <a:spcBef>
                <a:spcPts val="500"/>
              </a:spcBef>
              <a:buFont typeface="Arial" panose="020B0604020202020204" pitchFamily="34" charset="0"/>
              <a:buChar char="•"/>
            </a:pPr>
            <a:r>
              <a:rPr lang="en-US" sz="1600" dirty="0"/>
              <a:t>Look up drive time to a business (from business was used in this report)</a:t>
            </a:r>
          </a:p>
          <a:p>
            <a:pPr marL="285750" indent="-285750">
              <a:spcBef>
                <a:spcPts val="500"/>
              </a:spcBef>
              <a:buFont typeface="Arial" panose="020B0604020202020204" pitchFamily="34" charset="0"/>
              <a:buChar char="•"/>
            </a:pPr>
            <a:r>
              <a:rPr lang="en-US" sz="1600" dirty="0"/>
              <a:t>Look up drive distance to a business</a:t>
            </a:r>
          </a:p>
          <a:p>
            <a:pPr marL="285750" indent="-285750">
              <a:spcBef>
                <a:spcPts val="500"/>
              </a:spcBef>
              <a:buFont typeface="Arial" panose="020B0604020202020204" pitchFamily="34" charset="0"/>
              <a:buChar char="•"/>
            </a:pPr>
            <a:r>
              <a:rPr lang="en-US" sz="1600" dirty="0"/>
              <a:t>Use a different, possibly more robust, API to look up drive times</a:t>
            </a:r>
          </a:p>
          <a:p>
            <a:pPr>
              <a:spcBef>
                <a:spcPts val="500"/>
              </a:spcBef>
            </a:pPr>
            <a:endParaRPr lang="en-US" sz="1600" dirty="0"/>
          </a:p>
        </p:txBody>
      </p:sp>
    </p:spTree>
    <p:extLst>
      <p:ext uri="{BB962C8B-B14F-4D97-AF65-F5344CB8AC3E}">
        <p14:creationId xmlns:p14="http://schemas.microsoft.com/office/powerpoint/2010/main" val="314609929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BCC5DB">
            <a:alpha val="16863"/>
          </a:srgbClr>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9E59555-6DF2-1440-AF15-DCDF18A8C459}"/>
              </a:ext>
            </a:extLst>
          </p:cNvPr>
          <p:cNvSpPr>
            <a:spLocks noGrp="1"/>
          </p:cNvSpPr>
          <p:nvPr>
            <p:ph type="title"/>
          </p:nvPr>
        </p:nvSpPr>
        <p:spPr>
          <a:xfrm>
            <a:off x="586740" y="2711792"/>
            <a:ext cx="11018520" cy="1434415"/>
          </a:xfrm>
        </p:spPr>
        <p:txBody>
          <a:bodyPr anchor="b">
            <a:normAutofit fontScale="90000"/>
          </a:bodyPr>
          <a:lstStyle/>
          <a:p>
            <a:pPr algn="ctr"/>
            <a:br>
              <a:rPr lang="en-US" sz="5400" dirty="0"/>
            </a:br>
            <a:r>
              <a:rPr lang="en-US" sz="5400" dirty="0"/>
              <a:t>Thank you! </a:t>
            </a:r>
            <a:br>
              <a:rPr lang="en-US" sz="5400" dirty="0"/>
            </a:br>
            <a:br>
              <a:rPr lang="en-US" sz="5400" dirty="0"/>
            </a:br>
            <a:r>
              <a:rPr lang="en-US" sz="5400" dirty="0"/>
              <a:t>Q&amp;A</a:t>
            </a:r>
          </a:p>
        </p:txBody>
      </p:sp>
    </p:spTree>
    <p:extLst>
      <p:ext uri="{BB962C8B-B14F-4D97-AF65-F5344CB8AC3E}">
        <p14:creationId xmlns:p14="http://schemas.microsoft.com/office/powerpoint/2010/main" val="40857854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BCC5DB">
            <a:alpha val="16863"/>
          </a:srgbClr>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9614BE80-AC3F-E044-FDA8-1C46F6DADF09}"/>
              </a:ext>
            </a:extLst>
          </p:cNvPr>
          <p:cNvSpPr>
            <a:spLocks noGrp="1"/>
          </p:cNvSpPr>
          <p:nvPr>
            <p:ph type="title"/>
          </p:nvPr>
        </p:nvSpPr>
        <p:spPr>
          <a:xfrm>
            <a:off x="572493" y="238539"/>
            <a:ext cx="11018520" cy="1434415"/>
          </a:xfrm>
        </p:spPr>
        <p:txBody>
          <a:bodyPr anchor="b">
            <a:normAutofit fontScale="90000"/>
          </a:bodyPr>
          <a:lstStyle/>
          <a:p>
            <a:r>
              <a:rPr lang="en-US" sz="5400" dirty="0"/>
              <a:t>Feature Engineering</a:t>
            </a:r>
            <a:br>
              <a:rPr lang="en-US" sz="5400" dirty="0"/>
            </a:br>
            <a:endParaRPr lang="en-US" sz="5400" dirty="0"/>
          </a:p>
        </p:txBody>
      </p:sp>
      <p:sp>
        <p:nvSpPr>
          <p:cNvPr id="3" name="Content Placeholder 2">
            <a:extLst>
              <a:ext uri="{FF2B5EF4-FFF2-40B4-BE49-F238E27FC236}">
                <a16:creationId xmlns:a16="http://schemas.microsoft.com/office/drawing/2014/main" id="{43FC4303-4881-B5CF-33E2-B7C1C231B6EF}"/>
              </a:ext>
            </a:extLst>
          </p:cNvPr>
          <p:cNvSpPr>
            <a:spLocks noGrp="1"/>
          </p:cNvSpPr>
          <p:nvPr>
            <p:ph idx="1"/>
          </p:nvPr>
        </p:nvSpPr>
        <p:spPr>
          <a:xfrm>
            <a:off x="6333214" y="1673352"/>
            <a:ext cx="5257799" cy="4696361"/>
          </a:xfrm>
        </p:spPr>
        <p:txBody>
          <a:bodyPr>
            <a:normAutofit/>
          </a:bodyPr>
          <a:lstStyle/>
          <a:p>
            <a:pPr marL="0" indent="0">
              <a:lnSpc>
                <a:spcPct val="100000"/>
              </a:lnSpc>
              <a:buNone/>
            </a:pPr>
            <a:r>
              <a:rPr lang="en-US" sz="2000" u="sng" dirty="0"/>
              <a:t>Distance and Drive Time Feature Engineering:</a:t>
            </a:r>
          </a:p>
          <a:p>
            <a:pPr marL="0" indent="0">
              <a:lnSpc>
                <a:spcPct val="100000"/>
              </a:lnSpc>
              <a:buNone/>
            </a:pPr>
            <a:r>
              <a:rPr lang="en-US" sz="1600" b="1" dirty="0"/>
              <a:t>Distance: </a:t>
            </a:r>
          </a:p>
          <a:p>
            <a:pPr>
              <a:lnSpc>
                <a:spcPct val="100000"/>
              </a:lnSpc>
            </a:pPr>
            <a:r>
              <a:rPr lang="en-US" sz="1400" dirty="0"/>
              <a:t>For each home the Euclidean distance to each business was calculated </a:t>
            </a:r>
          </a:p>
          <a:p>
            <a:pPr marL="0" indent="0">
              <a:lnSpc>
                <a:spcPct val="100000"/>
              </a:lnSpc>
              <a:buNone/>
            </a:pPr>
            <a:r>
              <a:rPr lang="en-US" sz="1600" b="1" dirty="0"/>
              <a:t>Drive Time</a:t>
            </a:r>
            <a:r>
              <a:rPr lang="en-US" sz="1600" dirty="0"/>
              <a:t>: </a:t>
            </a:r>
          </a:p>
          <a:p>
            <a:pPr>
              <a:lnSpc>
                <a:spcPct val="100000"/>
              </a:lnSpc>
            </a:pPr>
            <a:r>
              <a:rPr lang="en-US" sz="1400" dirty="0"/>
              <a:t>The drive time from the closest business (per the Euclidean distance) for each service was then calculated using OSMR API</a:t>
            </a:r>
          </a:p>
          <a:p>
            <a:pPr marL="0" indent="0">
              <a:lnSpc>
                <a:spcPct val="100000"/>
              </a:lnSpc>
              <a:buNone/>
            </a:pPr>
            <a:r>
              <a:rPr lang="en-US" sz="1600" b="1" dirty="0"/>
              <a:t>Analysis</a:t>
            </a:r>
            <a:r>
              <a:rPr lang="en-US" sz="1600" dirty="0"/>
              <a:t>: </a:t>
            </a:r>
          </a:p>
          <a:p>
            <a:pPr>
              <a:lnSpc>
                <a:spcPct val="100000"/>
              </a:lnSpc>
            </a:pPr>
            <a:r>
              <a:rPr lang="en-US" sz="1400" dirty="0"/>
              <a:t>The following fields were calculated based on the drive time</a:t>
            </a:r>
          </a:p>
          <a:p>
            <a:pPr lvl="1">
              <a:lnSpc>
                <a:spcPct val="100000"/>
              </a:lnSpc>
            </a:pPr>
            <a:r>
              <a:rPr lang="en-US" sz="1400" dirty="0"/>
              <a:t>Centrality: drive time from Old Town to each house</a:t>
            </a:r>
          </a:p>
          <a:p>
            <a:pPr lvl="1">
              <a:lnSpc>
                <a:spcPct val="100000"/>
              </a:lnSpc>
            </a:pPr>
            <a:r>
              <a:rPr lang="en-US" sz="1400" dirty="0"/>
              <a:t>Convenience: average drive time from all services</a:t>
            </a:r>
          </a:p>
          <a:p>
            <a:pPr lvl="1">
              <a:lnSpc>
                <a:spcPct val="100000"/>
              </a:lnSpc>
            </a:pPr>
            <a:r>
              <a:rPr lang="en-US" sz="1400" dirty="0"/>
              <a:t>Closest 5 services: average drive time from closest 5 services</a:t>
            </a:r>
          </a:p>
          <a:p>
            <a:pPr lvl="1">
              <a:lnSpc>
                <a:spcPct val="100000"/>
              </a:lnSpc>
            </a:pPr>
            <a:r>
              <a:rPr lang="en-US" sz="1400" dirty="0"/>
              <a:t>Closest service: average drive time from the closest service</a:t>
            </a:r>
          </a:p>
          <a:p>
            <a:pPr lvl="1">
              <a:lnSpc>
                <a:spcPct val="100000"/>
              </a:lnSpc>
            </a:pPr>
            <a:r>
              <a:rPr lang="en-US" sz="1400" dirty="0"/>
              <a:t>Number of Businesses within 3 minutes and 8 minutes of each house</a:t>
            </a:r>
          </a:p>
          <a:p>
            <a:pPr marL="457200" lvl="1" indent="0">
              <a:lnSpc>
                <a:spcPct val="100000"/>
              </a:lnSpc>
              <a:buNone/>
            </a:pPr>
            <a:endParaRPr lang="en-US" sz="1400" dirty="0"/>
          </a:p>
        </p:txBody>
      </p:sp>
      <p:sp>
        <p:nvSpPr>
          <p:cNvPr id="7" name="TextBox 6">
            <a:extLst>
              <a:ext uri="{FF2B5EF4-FFF2-40B4-BE49-F238E27FC236}">
                <a16:creationId xmlns:a16="http://schemas.microsoft.com/office/drawing/2014/main" id="{76988A3A-21C3-803C-A20C-23D1B0743D57}"/>
              </a:ext>
            </a:extLst>
          </p:cNvPr>
          <p:cNvSpPr txBox="1"/>
          <p:nvPr/>
        </p:nvSpPr>
        <p:spPr>
          <a:xfrm>
            <a:off x="576072" y="1673352"/>
            <a:ext cx="5122843" cy="4534575"/>
          </a:xfrm>
          <a:prstGeom prst="rect">
            <a:avLst/>
          </a:prstGeom>
          <a:noFill/>
        </p:spPr>
        <p:txBody>
          <a:bodyPr wrap="square" rtlCol="0">
            <a:spAutoFit/>
          </a:bodyPr>
          <a:lstStyle/>
          <a:p>
            <a:r>
              <a:rPr lang="en-US" sz="2000" u="sng" dirty="0"/>
              <a:t>House Feature Engineering:</a:t>
            </a:r>
          </a:p>
          <a:p>
            <a:pPr>
              <a:spcBef>
                <a:spcPts val="1000"/>
              </a:spcBef>
            </a:pPr>
            <a:r>
              <a:rPr lang="en-US" sz="1600" b="1" dirty="0"/>
              <a:t>Areas:</a:t>
            </a:r>
          </a:p>
          <a:p>
            <a:pPr marL="228600" indent="-228600">
              <a:spcBef>
                <a:spcPts val="1000"/>
              </a:spcBef>
              <a:buFont typeface="Arial" panose="020B0604020202020204" pitchFamily="34" charset="0"/>
              <a:buChar char="•"/>
            </a:pPr>
            <a:r>
              <a:rPr lang="en-US" sz="1400" dirty="0"/>
              <a:t>Total Area: Gross Living Area + Basement Area</a:t>
            </a:r>
          </a:p>
          <a:p>
            <a:pPr marL="228600" indent="-228600">
              <a:spcBef>
                <a:spcPts val="1000"/>
              </a:spcBef>
              <a:buFont typeface="Arial" panose="020B0604020202020204" pitchFamily="34" charset="0"/>
              <a:buChar char="•"/>
            </a:pPr>
            <a:r>
              <a:rPr lang="en-US" sz="1400" dirty="0"/>
              <a:t>Total Area with Garage: Total Area + Garage Area</a:t>
            </a:r>
          </a:p>
          <a:p>
            <a:pPr>
              <a:spcBef>
                <a:spcPts val="1000"/>
              </a:spcBef>
            </a:pPr>
            <a:r>
              <a:rPr lang="en-US" sz="1600" b="1" dirty="0"/>
              <a:t>Amenities:</a:t>
            </a:r>
          </a:p>
          <a:p>
            <a:pPr marL="228600" indent="-228600">
              <a:spcBef>
                <a:spcPts val="1000"/>
              </a:spcBef>
              <a:buFont typeface="Arial" panose="020B0604020202020204" pitchFamily="34" charset="0"/>
              <a:buChar char="•"/>
            </a:pPr>
            <a:r>
              <a:rPr lang="en-US" sz="1400" dirty="0"/>
              <a:t>The following </a:t>
            </a:r>
            <a:r>
              <a:rPr lang="en-US" sz="1400" dirty="0" err="1"/>
              <a:t>boolean</a:t>
            </a:r>
            <a:r>
              <a:rPr lang="en-US" sz="1400" dirty="0"/>
              <a:t> flags were created for the presence of amenities:</a:t>
            </a:r>
          </a:p>
          <a:p>
            <a:pPr marL="742950" lvl="1" indent="-285750">
              <a:buFont typeface="Arial" panose="020B0604020202020204" pitchFamily="34" charset="0"/>
              <a:buChar char="•"/>
            </a:pPr>
            <a:r>
              <a:rPr lang="en-US" sz="1400" dirty="0"/>
              <a:t>Fireplace</a:t>
            </a:r>
          </a:p>
          <a:p>
            <a:pPr marL="742950" lvl="1" indent="-285750">
              <a:buFont typeface="Arial" panose="020B0604020202020204" pitchFamily="34" charset="0"/>
              <a:buChar char="•"/>
            </a:pPr>
            <a:r>
              <a:rPr lang="en-US" sz="1400" dirty="0"/>
              <a:t>Basement</a:t>
            </a:r>
          </a:p>
          <a:p>
            <a:pPr marL="742950" lvl="1" indent="-285750">
              <a:buFont typeface="Arial" panose="020B0604020202020204" pitchFamily="34" charset="0"/>
              <a:buChar char="•"/>
            </a:pPr>
            <a:r>
              <a:rPr lang="en-US" sz="1400" dirty="0"/>
              <a:t>Garage</a:t>
            </a:r>
          </a:p>
          <a:p>
            <a:pPr>
              <a:spcBef>
                <a:spcPts val="1000"/>
              </a:spcBef>
            </a:pPr>
            <a:r>
              <a:rPr lang="en-US" sz="1600" b="1" dirty="0"/>
              <a:t>Latitude and Longitude:</a:t>
            </a:r>
          </a:p>
          <a:p>
            <a:pPr marL="228600" indent="-228600">
              <a:spcBef>
                <a:spcPts val="1000"/>
              </a:spcBef>
              <a:buFont typeface="Arial" panose="020B0604020202020204" pitchFamily="34" charset="0"/>
              <a:buChar char="•"/>
            </a:pPr>
            <a:r>
              <a:rPr lang="en-US" sz="1400" dirty="0"/>
              <a:t>For each house, the latitude and longitude were calculated using </a:t>
            </a:r>
            <a:r>
              <a:rPr lang="en-US" sz="1400" dirty="0" err="1"/>
              <a:t>GeoApify</a:t>
            </a:r>
            <a:r>
              <a:rPr lang="en-US" sz="1400" dirty="0"/>
              <a:t> and verified using </a:t>
            </a:r>
            <a:r>
              <a:rPr lang="en-US" sz="1400" dirty="0" err="1"/>
              <a:t>Nominatim’s</a:t>
            </a:r>
            <a:r>
              <a:rPr lang="en-US" sz="1400" dirty="0"/>
              <a:t> </a:t>
            </a:r>
            <a:r>
              <a:rPr lang="en-US" sz="1400" dirty="0" err="1"/>
              <a:t>reverselookup</a:t>
            </a:r>
            <a:r>
              <a:rPr lang="en-US" sz="1400" dirty="0"/>
              <a:t> function</a:t>
            </a:r>
          </a:p>
          <a:p>
            <a:pPr marL="228600" indent="-228600">
              <a:spcBef>
                <a:spcPts val="1000"/>
              </a:spcBef>
              <a:buFont typeface="Arial" panose="020B0604020202020204" pitchFamily="34" charset="0"/>
              <a:buChar char="•"/>
            </a:pPr>
            <a:r>
              <a:rPr lang="en-US" sz="1400" dirty="0"/>
              <a:t>Unsuccessful queries were manually corrected using Google Maps</a:t>
            </a:r>
          </a:p>
        </p:txBody>
      </p:sp>
    </p:spTree>
    <p:extLst>
      <p:ext uri="{BB962C8B-B14F-4D97-AF65-F5344CB8AC3E}">
        <p14:creationId xmlns:p14="http://schemas.microsoft.com/office/powerpoint/2010/main" val="1948043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BCC5DB">
            <a:alpha val="16863"/>
          </a:srgbClr>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4D8A65E-0F15-2204-AC42-3BDBC1372D21}"/>
              </a:ext>
            </a:extLst>
          </p:cNvPr>
          <p:cNvPicPr>
            <a:picLocks noChangeAspect="1"/>
          </p:cNvPicPr>
          <p:nvPr/>
        </p:nvPicPr>
        <p:blipFill>
          <a:blip r:embed="rId2"/>
          <a:srcRect/>
          <a:stretch/>
        </p:blipFill>
        <p:spPr>
          <a:xfrm>
            <a:off x="6100987" y="32178"/>
            <a:ext cx="5518519" cy="6793643"/>
          </a:xfrm>
          <a:prstGeom prst="rect">
            <a:avLst/>
          </a:prstGeom>
        </p:spPr>
      </p:pic>
      <p:sp>
        <p:nvSpPr>
          <p:cNvPr id="7" name="Title 1">
            <a:extLst>
              <a:ext uri="{FF2B5EF4-FFF2-40B4-BE49-F238E27FC236}">
                <a16:creationId xmlns:a16="http://schemas.microsoft.com/office/drawing/2014/main" id="{0E4B33FA-C2F2-0B36-87FF-4E63FD08DBA7}"/>
              </a:ext>
            </a:extLst>
          </p:cNvPr>
          <p:cNvSpPr>
            <a:spLocks noGrp="1"/>
          </p:cNvSpPr>
          <p:nvPr>
            <p:ph type="title"/>
          </p:nvPr>
        </p:nvSpPr>
        <p:spPr>
          <a:xfrm>
            <a:off x="572493" y="238539"/>
            <a:ext cx="11018520" cy="1434415"/>
          </a:xfrm>
        </p:spPr>
        <p:txBody>
          <a:bodyPr anchor="b">
            <a:normAutofit fontScale="90000"/>
          </a:bodyPr>
          <a:lstStyle/>
          <a:p>
            <a:r>
              <a:rPr lang="en-US" sz="5400" dirty="0"/>
              <a:t>Feature Engineering</a:t>
            </a:r>
            <a:br>
              <a:rPr lang="en-US" sz="5400" dirty="0"/>
            </a:br>
            <a:endParaRPr lang="en-US" sz="5400" dirty="0"/>
          </a:p>
        </p:txBody>
      </p:sp>
      <p:sp>
        <p:nvSpPr>
          <p:cNvPr id="10" name="Content Placeholder 2">
            <a:extLst>
              <a:ext uri="{FF2B5EF4-FFF2-40B4-BE49-F238E27FC236}">
                <a16:creationId xmlns:a16="http://schemas.microsoft.com/office/drawing/2014/main" id="{8002353F-436B-C0AD-7417-0ECE3C325D3E}"/>
              </a:ext>
            </a:extLst>
          </p:cNvPr>
          <p:cNvSpPr>
            <a:spLocks noGrp="1"/>
          </p:cNvSpPr>
          <p:nvPr>
            <p:ph idx="1"/>
          </p:nvPr>
        </p:nvSpPr>
        <p:spPr>
          <a:xfrm>
            <a:off x="572493" y="1672954"/>
            <a:ext cx="4914900" cy="4119172"/>
          </a:xfrm>
        </p:spPr>
        <p:txBody>
          <a:bodyPr anchor="t">
            <a:normAutofit/>
          </a:bodyPr>
          <a:lstStyle/>
          <a:p>
            <a:pPr marL="0" indent="0">
              <a:buNone/>
            </a:pPr>
            <a:r>
              <a:rPr lang="en-US" sz="2000" b="1" dirty="0"/>
              <a:t>Total Area with Garage:</a:t>
            </a:r>
          </a:p>
          <a:p>
            <a:r>
              <a:rPr lang="en-US" sz="1600" dirty="0"/>
              <a:t>Neighborhoods in the northwest of Ames have the largest average total house area with garage </a:t>
            </a:r>
          </a:p>
          <a:p>
            <a:r>
              <a:rPr lang="en-US" sz="1600" dirty="0"/>
              <a:t>Condo neighborhood subdivisions and Old Town have the smallest average total house area with garage</a:t>
            </a:r>
          </a:p>
          <a:p>
            <a:r>
              <a:rPr lang="en-US" sz="1600" dirty="0"/>
              <a:t>Based on previous maps, the sale price corresponds to larger living area (e.g., North Ridge)</a:t>
            </a:r>
          </a:p>
        </p:txBody>
      </p:sp>
    </p:spTree>
    <p:extLst>
      <p:ext uri="{BB962C8B-B14F-4D97-AF65-F5344CB8AC3E}">
        <p14:creationId xmlns:p14="http://schemas.microsoft.com/office/powerpoint/2010/main" val="35801924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BCC5DB">
            <a:alpha val="16863"/>
          </a:srgbClr>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4D8A65E-0F15-2204-AC42-3BDBC1372D21}"/>
              </a:ext>
            </a:extLst>
          </p:cNvPr>
          <p:cNvPicPr>
            <a:picLocks noChangeAspect="1"/>
          </p:cNvPicPr>
          <p:nvPr/>
        </p:nvPicPr>
        <p:blipFill>
          <a:blip r:embed="rId2"/>
          <a:srcRect/>
          <a:stretch/>
        </p:blipFill>
        <p:spPr>
          <a:xfrm>
            <a:off x="6100987" y="32178"/>
            <a:ext cx="5518519" cy="6793643"/>
          </a:xfrm>
          <a:prstGeom prst="rect">
            <a:avLst/>
          </a:prstGeom>
        </p:spPr>
      </p:pic>
      <p:sp>
        <p:nvSpPr>
          <p:cNvPr id="9" name="Title 1">
            <a:extLst>
              <a:ext uri="{FF2B5EF4-FFF2-40B4-BE49-F238E27FC236}">
                <a16:creationId xmlns:a16="http://schemas.microsoft.com/office/drawing/2014/main" id="{97C30152-E76E-37EB-F1D7-B79D47C2C0BB}"/>
              </a:ext>
            </a:extLst>
          </p:cNvPr>
          <p:cNvSpPr>
            <a:spLocks noGrp="1"/>
          </p:cNvSpPr>
          <p:nvPr>
            <p:ph type="title"/>
          </p:nvPr>
        </p:nvSpPr>
        <p:spPr>
          <a:xfrm>
            <a:off x="572493" y="238539"/>
            <a:ext cx="11018520" cy="1434415"/>
          </a:xfrm>
        </p:spPr>
        <p:txBody>
          <a:bodyPr anchor="b">
            <a:normAutofit fontScale="90000"/>
          </a:bodyPr>
          <a:lstStyle/>
          <a:p>
            <a:r>
              <a:rPr lang="en-US" sz="5400" dirty="0"/>
              <a:t>Feature Engineering</a:t>
            </a:r>
            <a:br>
              <a:rPr lang="en-US" sz="5400" dirty="0"/>
            </a:br>
            <a:endParaRPr lang="en-US" sz="5400" dirty="0"/>
          </a:p>
        </p:txBody>
      </p:sp>
      <p:sp>
        <p:nvSpPr>
          <p:cNvPr id="12" name="Content Placeholder 2">
            <a:extLst>
              <a:ext uri="{FF2B5EF4-FFF2-40B4-BE49-F238E27FC236}">
                <a16:creationId xmlns:a16="http://schemas.microsoft.com/office/drawing/2014/main" id="{6F949862-DCB7-8482-75A3-261F0AACEFAA}"/>
              </a:ext>
            </a:extLst>
          </p:cNvPr>
          <p:cNvSpPr>
            <a:spLocks noGrp="1"/>
          </p:cNvSpPr>
          <p:nvPr>
            <p:ph idx="1"/>
          </p:nvPr>
        </p:nvSpPr>
        <p:spPr>
          <a:xfrm>
            <a:off x="572493" y="1672954"/>
            <a:ext cx="4914900" cy="4119172"/>
          </a:xfrm>
        </p:spPr>
        <p:txBody>
          <a:bodyPr anchor="t">
            <a:normAutofit/>
          </a:bodyPr>
          <a:lstStyle/>
          <a:p>
            <a:pPr marL="0" indent="0">
              <a:buNone/>
            </a:pPr>
            <a:r>
              <a:rPr lang="en-US" sz="2000" b="1" dirty="0"/>
              <a:t>Closest 5 services:</a:t>
            </a:r>
          </a:p>
          <a:p>
            <a:r>
              <a:rPr lang="en-US" sz="1600" dirty="0"/>
              <a:t>Neighborhoods in the far west of Ames have the longest average drive times to the closest 5 services</a:t>
            </a:r>
          </a:p>
          <a:p>
            <a:r>
              <a:rPr lang="en-US" sz="1600" dirty="0"/>
              <a:t>Neighborhoods in the center and north of Ames have the shortest average drive times to the closest 5 services. Old Town has the absolute shortest drive time to closest 5 services as expected due to centrality</a:t>
            </a:r>
          </a:p>
          <a:p>
            <a:r>
              <a:rPr lang="en-US" sz="1600" dirty="0"/>
              <a:t>The effect on sale price due to the proximity to the closest 5 services is not entirely clear.  </a:t>
            </a:r>
          </a:p>
          <a:p>
            <a:pPr lvl="1"/>
            <a:endParaRPr lang="en-US" sz="1400" dirty="0"/>
          </a:p>
        </p:txBody>
      </p:sp>
    </p:spTree>
    <p:extLst>
      <p:ext uri="{BB962C8B-B14F-4D97-AF65-F5344CB8AC3E}">
        <p14:creationId xmlns:p14="http://schemas.microsoft.com/office/powerpoint/2010/main" val="19570102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BCC5DB">
            <a:alpha val="16863"/>
          </a:srgbClr>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7B6C42A5-F569-F7F4-2B62-F4FED02C66FD}"/>
              </a:ext>
            </a:extLst>
          </p:cNvPr>
          <p:cNvPicPr>
            <a:picLocks noChangeAspect="1"/>
          </p:cNvPicPr>
          <p:nvPr/>
        </p:nvPicPr>
        <p:blipFill>
          <a:blip r:embed="rId2"/>
          <a:srcRect/>
          <a:stretch/>
        </p:blipFill>
        <p:spPr>
          <a:xfrm>
            <a:off x="5834336" y="1254188"/>
            <a:ext cx="6032810" cy="4349622"/>
          </a:xfrm>
          <a:prstGeom prst="rect">
            <a:avLst/>
          </a:prstGeom>
        </p:spPr>
      </p:pic>
      <p:sp>
        <p:nvSpPr>
          <p:cNvPr id="16" name="Title 1">
            <a:extLst>
              <a:ext uri="{FF2B5EF4-FFF2-40B4-BE49-F238E27FC236}">
                <a16:creationId xmlns:a16="http://schemas.microsoft.com/office/drawing/2014/main" id="{BB96C092-E7ED-BE58-CBFB-4D328E36D99D}"/>
              </a:ext>
            </a:extLst>
          </p:cNvPr>
          <p:cNvSpPr>
            <a:spLocks noGrp="1"/>
          </p:cNvSpPr>
          <p:nvPr>
            <p:ph type="title"/>
          </p:nvPr>
        </p:nvSpPr>
        <p:spPr>
          <a:xfrm>
            <a:off x="572493" y="238539"/>
            <a:ext cx="11018520" cy="1434415"/>
          </a:xfrm>
        </p:spPr>
        <p:txBody>
          <a:bodyPr anchor="b">
            <a:normAutofit fontScale="90000"/>
          </a:bodyPr>
          <a:lstStyle/>
          <a:p>
            <a:r>
              <a:rPr lang="en-US" sz="5400" dirty="0"/>
              <a:t>Feature Engineering</a:t>
            </a:r>
            <a:br>
              <a:rPr lang="en-US" sz="5400" dirty="0"/>
            </a:br>
            <a:endParaRPr lang="en-US" sz="5400" dirty="0"/>
          </a:p>
        </p:txBody>
      </p:sp>
      <p:sp>
        <p:nvSpPr>
          <p:cNvPr id="18" name="Content Placeholder 2">
            <a:extLst>
              <a:ext uri="{FF2B5EF4-FFF2-40B4-BE49-F238E27FC236}">
                <a16:creationId xmlns:a16="http://schemas.microsoft.com/office/drawing/2014/main" id="{567C8217-2C2A-D7F7-86A0-38E8BB3F3566}"/>
              </a:ext>
            </a:extLst>
          </p:cNvPr>
          <p:cNvSpPr>
            <a:spLocks noGrp="1"/>
          </p:cNvSpPr>
          <p:nvPr>
            <p:ph idx="1"/>
          </p:nvPr>
        </p:nvSpPr>
        <p:spPr>
          <a:xfrm>
            <a:off x="572493" y="1672954"/>
            <a:ext cx="4914900" cy="4119172"/>
          </a:xfrm>
        </p:spPr>
        <p:txBody>
          <a:bodyPr anchor="t">
            <a:normAutofit/>
          </a:bodyPr>
          <a:lstStyle/>
          <a:p>
            <a:pPr marL="0" indent="0">
              <a:buNone/>
            </a:pPr>
            <a:r>
              <a:rPr lang="en-US" sz="2000" b="1" dirty="0"/>
              <a:t>Number of Businesses:</a:t>
            </a:r>
          </a:p>
          <a:p>
            <a:pPr marL="285750" indent="-285750"/>
            <a:r>
              <a:rPr lang="en-US" sz="1600" dirty="0"/>
              <a:t>1/3 of the houses are not 3 minutes drive time away from any service</a:t>
            </a:r>
          </a:p>
          <a:p>
            <a:pPr marL="285750" indent="-285750"/>
            <a:r>
              <a:rPr lang="en-US" sz="1600" dirty="0"/>
              <a:t>&gt;1/3 of the houses are 8 minutes drive time away from all services</a:t>
            </a:r>
          </a:p>
          <a:p>
            <a:pPr marL="285750" indent="-285750"/>
            <a:r>
              <a:rPr lang="en-US" sz="1600" dirty="0"/>
              <a:t>Conclusion: most of the services lie within 3 to 8 minutes from each house</a:t>
            </a:r>
          </a:p>
        </p:txBody>
      </p:sp>
    </p:spTree>
    <p:extLst>
      <p:ext uri="{BB962C8B-B14F-4D97-AF65-F5344CB8AC3E}">
        <p14:creationId xmlns:p14="http://schemas.microsoft.com/office/powerpoint/2010/main" val="1714546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BCC5DB">
            <a:alpha val="16863"/>
          </a:srgbClr>
        </a:solidFill>
        <a:effectLst/>
      </p:bgPr>
    </p:bg>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166FA522-7CC6-DE34-222B-3673BDF5F2F3}"/>
              </a:ext>
            </a:extLst>
          </p:cNvPr>
          <p:cNvSpPr>
            <a:spLocks noGrp="1"/>
          </p:cNvSpPr>
          <p:nvPr>
            <p:ph type="title"/>
          </p:nvPr>
        </p:nvSpPr>
        <p:spPr>
          <a:xfrm>
            <a:off x="572493" y="238539"/>
            <a:ext cx="11018520" cy="1434415"/>
          </a:xfrm>
        </p:spPr>
        <p:txBody>
          <a:bodyPr anchor="b">
            <a:normAutofit fontScale="90000"/>
          </a:bodyPr>
          <a:lstStyle/>
          <a:p>
            <a:r>
              <a:rPr lang="en-US" sz="5400" dirty="0"/>
              <a:t>Feature Engineering </a:t>
            </a:r>
            <a:br>
              <a:rPr lang="en-US" sz="5400" dirty="0"/>
            </a:br>
            <a:endParaRPr lang="en-US" sz="5400" dirty="0"/>
          </a:p>
        </p:txBody>
      </p:sp>
      <p:sp>
        <p:nvSpPr>
          <p:cNvPr id="8" name="Content Placeholder 7">
            <a:extLst>
              <a:ext uri="{FF2B5EF4-FFF2-40B4-BE49-F238E27FC236}">
                <a16:creationId xmlns:a16="http://schemas.microsoft.com/office/drawing/2014/main" id="{053DD6FF-F1B2-1DA8-7DC5-FD6CF627E0EE}"/>
              </a:ext>
            </a:extLst>
          </p:cNvPr>
          <p:cNvSpPr>
            <a:spLocks noGrp="1"/>
          </p:cNvSpPr>
          <p:nvPr>
            <p:ph idx="1"/>
          </p:nvPr>
        </p:nvSpPr>
        <p:spPr>
          <a:xfrm>
            <a:off x="6804760" y="4741172"/>
            <a:ext cx="5158640" cy="1948803"/>
          </a:xfrm>
        </p:spPr>
        <p:txBody>
          <a:bodyPr>
            <a:noAutofit/>
          </a:bodyPr>
          <a:lstStyle/>
          <a:p>
            <a:pPr marL="0" indent="0">
              <a:lnSpc>
                <a:spcPct val="100000"/>
              </a:lnSpc>
              <a:spcBef>
                <a:spcPts val="0"/>
              </a:spcBef>
              <a:buNone/>
            </a:pPr>
            <a:r>
              <a:rPr lang="en-US" sz="2000" b="1" dirty="0"/>
              <a:t>Feature Correlations:</a:t>
            </a:r>
          </a:p>
          <a:p>
            <a:pPr>
              <a:lnSpc>
                <a:spcPct val="100000"/>
              </a:lnSpc>
              <a:spcBef>
                <a:spcPts val="500"/>
              </a:spcBef>
            </a:pPr>
            <a:r>
              <a:rPr lang="en-US" sz="1600" dirty="0"/>
              <a:t>Strongest positive correlations with Sale Price are Total Assessor Value, Total Area with Garage and Basement</a:t>
            </a:r>
          </a:p>
          <a:p>
            <a:pPr>
              <a:lnSpc>
                <a:spcPct val="100000"/>
              </a:lnSpc>
              <a:spcBef>
                <a:spcPts val="500"/>
              </a:spcBef>
            </a:pPr>
            <a:r>
              <a:rPr lang="en-US" sz="1600" dirty="0"/>
              <a:t>Fireplace amenity is more correlated with Sale Price than garage amenity</a:t>
            </a:r>
          </a:p>
          <a:p>
            <a:pPr>
              <a:lnSpc>
                <a:spcPct val="100000"/>
              </a:lnSpc>
              <a:spcBef>
                <a:spcPts val="500"/>
              </a:spcBef>
            </a:pPr>
            <a:r>
              <a:rPr lang="en-US" sz="1600" dirty="0"/>
              <a:t>Drive Time to Old Town has the strongest correlation out of all the drive time features</a:t>
            </a:r>
          </a:p>
        </p:txBody>
      </p:sp>
      <p:pic>
        <p:nvPicPr>
          <p:cNvPr id="11" name="Picture 10">
            <a:extLst>
              <a:ext uri="{FF2B5EF4-FFF2-40B4-BE49-F238E27FC236}">
                <a16:creationId xmlns:a16="http://schemas.microsoft.com/office/drawing/2014/main" id="{36BD5C52-D528-DC0C-B024-5DBCC9D5C649}"/>
              </a:ext>
            </a:extLst>
          </p:cNvPr>
          <p:cNvPicPr>
            <a:picLocks noChangeAspect="1"/>
          </p:cNvPicPr>
          <p:nvPr/>
        </p:nvPicPr>
        <p:blipFill>
          <a:blip r:embed="rId2"/>
          <a:srcRect/>
          <a:stretch/>
        </p:blipFill>
        <p:spPr>
          <a:xfrm>
            <a:off x="7583947" y="281228"/>
            <a:ext cx="2806700" cy="4374687"/>
          </a:xfrm>
          <a:prstGeom prst="rect">
            <a:avLst/>
          </a:prstGeom>
        </p:spPr>
      </p:pic>
      <p:pic>
        <p:nvPicPr>
          <p:cNvPr id="15" name="Picture 14">
            <a:extLst>
              <a:ext uri="{FF2B5EF4-FFF2-40B4-BE49-F238E27FC236}">
                <a16:creationId xmlns:a16="http://schemas.microsoft.com/office/drawing/2014/main" id="{E56411D0-4EF4-1CC9-24BB-1EB830BF96AF}"/>
              </a:ext>
            </a:extLst>
          </p:cNvPr>
          <p:cNvPicPr>
            <a:picLocks noChangeAspect="1"/>
          </p:cNvPicPr>
          <p:nvPr/>
        </p:nvPicPr>
        <p:blipFill>
          <a:blip r:embed="rId3"/>
          <a:srcRect/>
          <a:stretch/>
        </p:blipFill>
        <p:spPr>
          <a:xfrm>
            <a:off x="488707" y="1206500"/>
            <a:ext cx="6105464" cy="3449415"/>
          </a:xfrm>
          <a:prstGeom prst="rect">
            <a:avLst/>
          </a:prstGeom>
        </p:spPr>
      </p:pic>
      <p:sp>
        <p:nvSpPr>
          <p:cNvPr id="16" name="TextBox 15">
            <a:extLst>
              <a:ext uri="{FF2B5EF4-FFF2-40B4-BE49-F238E27FC236}">
                <a16:creationId xmlns:a16="http://schemas.microsoft.com/office/drawing/2014/main" id="{1671D7AE-665D-2915-5A78-9114189ED743}"/>
              </a:ext>
            </a:extLst>
          </p:cNvPr>
          <p:cNvSpPr txBox="1"/>
          <p:nvPr/>
        </p:nvSpPr>
        <p:spPr>
          <a:xfrm>
            <a:off x="1780244" y="4732786"/>
            <a:ext cx="4301509" cy="1759456"/>
          </a:xfrm>
          <a:prstGeom prst="rect">
            <a:avLst/>
          </a:prstGeom>
          <a:noFill/>
        </p:spPr>
        <p:txBody>
          <a:bodyPr wrap="square" rtlCol="0">
            <a:spAutoFit/>
          </a:bodyPr>
          <a:lstStyle/>
          <a:p>
            <a:r>
              <a:rPr lang="en-US" sz="2000" b="1" dirty="0"/>
              <a:t>Feature Importance:</a:t>
            </a:r>
          </a:p>
          <a:p>
            <a:pPr marL="285750" indent="-285750">
              <a:spcBef>
                <a:spcPts val="500"/>
              </a:spcBef>
              <a:buFont typeface="Arial" panose="020B0604020202020204" pitchFamily="34" charset="0"/>
              <a:buChar char="•"/>
            </a:pPr>
            <a:r>
              <a:rPr lang="en-US" sz="1600" dirty="0"/>
              <a:t>Feature </a:t>
            </a:r>
            <a:r>
              <a:rPr lang="en-US" sz="1600" dirty="0" err="1"/>
              <a:t>importances</a:t>
            </a:r>
            <a:r>
              <a:rPr lang="en-US" sz="1600" dirty="0"/>
              <a:t> were calculated using a descriptive Random Forest Regressor model for predicting Sale Price</a:t>
            </a:r>
          </a:p>
          <a:p>
            <a:pPr marL="285750" indent="-285750">
              <a:spcBef>
                <a:spcPts val="500"/>
              </a:spcBef>
              <a:buFont typeface="Arial" panose="020B0604020202020204" pitchFamily="34" charset="0"/>
              <a:buChar char="•"/>
            </a:pPr>
            <a:r>
              <a:rPr lang="en-US" sz="1600" dirty="0"/>
              <a:t>Total Assessor Value is the most important feature</a:t>
            </a:r>
          </a:p>
        </p:txBody>
      </p:sp>
    </p:spTree>
    <p:extLst>
      <p:ext uri="{BB962C8B-B14F-4D97-AF65-F5344CB8AC3E}">
        <p14:creationId xmlns:p14="http://schemas.microsoft.com/office/powerpoint/2010/main" val="5569243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BCC5DB">
            <a:alpha val="16863"/>
          </a:srgbClr>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8CC439B-3894-A930-AA4E-5A49A1486641}"/>
              </a:ext>
            </a:extLst>
          </p:cNvPr>
          <p:cNvSpPr>
            <a:spLocks noGrp="1"/>
          </p:cNvSpPr>
          <p:nvPr>
            <p:ph type="title"/>
          </p:nvPr>
        </p:nvSpPr>
        <p:spPr>
          <a:xfrm>
            <a:off x="572493" y="238539"/>
            <a:ext cx="11018520" cy="1434415"/>
          </a:xfrm>
        </p:spPr>
        <p:txBody>
          <a:bodyPr anchor="b">
            <a:normAutofit fontScale="90000"/>
          </a:bodyPr>
          <a:lstStyle/>
          <a:p>
            <a:r>
              <a:rPr lang="en-US" sz="5400" dirty="0"/>
              <a:t>Feature Selection </a:t>
            </a:r>
            <a:br>
              <a:rPr lang="en-US" sz="5400" dirty="0"/>
            </a:br>
            <a:endParaRPr lang="en-US" sz="5400" dirty="0"/>
          </a:p>
        </p:txBody>
      </p:sp>
      <p:sp>
        <p:nvSpPr>
          <p:cNvPr id="3" name="Content Placeholder 2">
            <a:extLst>
              <a:ext uri="{FF2B5EF4-FFF2-40B4-BE49-F238E27FC236}">
                <a16:creationId xmlns:a16="http://schemas.microsoft.com/office/drawing/2014/main" id="{BD6F4102-8301-2BE0-8373-01D3B98DE6CF}"/>
              </a:ext>
            </a:extLst>
          </p:cNvPr>
          <p:cNvSpPr>
            <a:spLocks noGrp="1"/>
          </p:cNvSpPr>
          <p:nvPr>
            <p:ph idx="1"/>
          </p:nvPr>
        </p:nvSpPr>
        <p:spPr/>
        <p:txBody>
          <a:bodyPr>
            <a:normAutofit/>
          </a:bodyPr>
          <a:lstStyle/>
          <a:p>
            <a:pPr marL="0" indent="0">
              <a:buNone/>
            </a:pPr>
            <a:r>
              <a:rPr lang="en-US" sz="2000" b="1" dirty="0"/>
              <a:t>Methods:</a:t>
            </a:r>
          </a:p>
          <a:p>
            <a:r>
              <a:rPr lang="en-US" sz="1600" dirty="0" err="1"/>
              <a:t>LassoCV</a:t>
            </a:r>
            <a:r>
              <a:rPr lang="en-US" sz="1600" dirty="0"/>
              <a:t>: a penalized regression model</a:t>
            </a:r>
          </a:p>
          <a:p>
            <a:r>
              <a:rPr lang="en-US" sz="1600" dirty="0"/>
              <a:t>Variance Inflation Factor (VIF): manual elimination of features based off multicollinearity score</a:t>
            </a:r>
          </a:p>
          <a:p>
            <a:r>
              <a:rPr lang="en-US" sz="1600" dirty="0"/>
              <a:t>Sequential Feature Selector (SFS): iterative greedy algorithm that optimizes R</a:t>
            </a:r>
            <a:r>
              <a:rPr lang="en-US" sz="1600" baseline="30000" dirty="0"/>
              <a:t>2 </a:t>
            </a:r>
            <a:r>
              <a:rPr lang="en-US" sz="1600" dirty="0"/>
              <a:t>while reducing dimensionality</a:t>
            </a:r>
          </a:p>
          <a:p>
            <a:pPr marL="0" indent="0">
              <a:buNone/>
            </a:pPr>
            <a:r>
              <a:rPr lang="en-US" sz="2000" b="1" dirty="0"/>
              <a:t>Results:</a:t>
            </a:r>
          </a:p>
          <a:p>
            <a:r>
              <a:rPr lang="en-US" sz="1600" dirty="0" err="1"/>
              <a:t>LassoCV</a:t>
            </a:r>
            <a:r>
              <a:rPr lang="en-US" sz="1600" dirty="0"/>
              <a:t> and VIF were ineffective due to severe multicollinearity issues</a:t>
            </a:r>
          </a:p>
          <a:p>
            <a:r>
              <a:rPr lang="en-US" sz="1600" dirty="0"/>
              <a:t>SFS was used with tree-based ensemble regression to overcome multicollinearity issues</a:t>
            </a:r>
          </a:p>
          <a:p>
            <a:r>
              <a:rPr lang="en-US" sz="1600" dirty="0"/>
              <a:t>Both forward and backward SFS reduced the feature space to 37 features including:</a:t>
            </a:r>
          </a:p>
          <a:p>
            <a:pPr lvl="1"/>
            <a:r>
              <a:rPr lang="en-US" sz="1400" dirty="0"/>
              <a:t>Total Area with Garage</a:t>
            </a:r>
          </a:p>
          <a:p>
            <a:pPr lvl="1"/>
            <a:r>
              <a:rPr lang="en-US" sz="1400" dirty="0"/>
              <a:t>Other Assessor Value (i.e., dwelling value = total value – land value)</a:t>
            </a:r>
          </a:p>
          <a:p>
            <a:pPr lvl="1"/>
            <a:r>
              <a:rPr lang="en-US" sz="1400" dirty="0"/>
              <a:t>Sale Condition</a:t>
            </a:r>
          </a:p>
          <a:p>
            <a:pPr lvl="1"/>
            <a:r>
              <a:rPr lang="en-US" sz="1400" dirty="0"/>
              <a:t>Year Built</a:t>
            </a:r>
          </a:p>
          <a:p>
            <a:pPr lvl="2"/>
            <a:endParaRPr lang="en-US" dirty="0"/>
          </a:p>
          <a:p>
            <a:pPr lvl="2"/>
            <a:endParaRPr lang="en-US" dirty="0"/>
          </a:p>
          <a:p>
            <a:pPr lvl="1"/>
            <a:endParaRPr lang="en-US" dirty="0"/>
          </a:p>
        </p:txBody>
      </p:sp>
    </p:spTree>
    <p:extLst>
      <p:ext uri="{BB962C8B-B14F-4D97-AF65-F5344CB8AC3E}">
        <p14:creationId xmlns:p14="http://schemas.microsoft.com/office/powerpoint/2010/main" val="19653858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BCC5DB">
            <a:alpha val="16863"/>
          </a:srgbClr>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FB0154E-38C4-9A0F-940F-3793B83DB762}"/>
              </a:ext>
            </a:extLst>
          </p:cNvPr>
          <p:cNvSpPr>
            <a:spLocks noGrp="1"/>
          </p:cNvSpPr>
          <p:nvPr>
            <p:ph type="title"/>
          </p:nvPr>
        </p:nvSpPr>
        <p:spPr>
          <a:xfrm>
            <a:off x="572493" y="238539"/>
            <a:ext cx="11018520" cy="1434415"/>
          </a:xfrm>
        </p:spPr>
        <p:txBody>
          <a:bodyPr anchor="b">
            <a:normAutofit fontScale="90000"/>
          </a:bodyPr>
          <a:lstStyle/>
          <a:p>
            <a:r>
              <a:rPr lang="en-US" sz="5400" dirty="0"/>
              <a:t>Final Predictive Model Selection</a:t>
            </a:r>
            <a:br>
              <a:rPr lang="en-US" sz="5400" dirty="0"/>
            </a:br>
            <a:endParaRPr lang="en-US" sz="5400" dirty="0"/>
          </a:p>
        </p:txBody>
      </p:sp>
      <p:sp>
        <p:nvSpPr>
          <p:cNvPr id="5" name="Content Placeholder 2">
            <a:extLst>
              <a:ext uri="{FF2B5EF4-FFF2-40B4-BE49-F238E27FC236}">
                <a16:creationId xmlns:a16="http://schemas.microsoft.com/office/drawing/2014/main" id="{FA455DEA-67D5-AFF2-5847-64E4D4EA3FF9}"/>
              </a:ext>
            </a:extLst>
          </p:cNvPr>
          <p:cNvSpPr>
            <a:spLocks noGrp="1"/>
          </p:cNvSpPr>
          <p:nvPr>
            <p:ph idx="1"/>
          </p:nvPr>
        </p:nvSpPr>
        <p:spPr>
          <a:xfrm>
            <a:off x="576072" y="1673352"/>
            <a:ext cx="5257800" cy="4351338"/>
          </a:xfrm>
        </p:spPr>
        <p:txBody>
          <a:bodyPr>
            <a:normAutofit fontScale="92500"/>
          </a:bodyPr>
          <a:lstStyle/>
          <a:p>
            <a:pPr marL="0" indent="0">
              <a:buNone/>
            </a:pPr>
            <a:r>
              <a:rPr lang="en-US" sz="2200" b="1" dirty="0"/>
              <a:t>Regression models tested:</a:t>
            </a:r>
          </a:p>
          <a:p>
            <a:r>
              <a:rPr lang="en-US" sz="1500" dirty="0"/>
              <a:t>Multiple Linear</a:t>
            </a:r>
          </a:p>
          <a:p>
            <a:r>
              <a:rPr lang="en-US" sz="1500" dirty="0"/>
              <a:t>Support Vector</a:t>
            </a:r>
          </a:p>
          <a:p>
            <a:r>
              <a:rPr lang="en-US" sz="1500" dirty="0"/>
              <a:t>Random Forest </a:t>
            </a:r>
          </a:p>
          <a:p>
            <a:r>
              <a:rPr lang="en-US" sz="1500" dirty="0"/>
              <a:t>Gradient Boosting</a:t>
            </a:r>
          </a:p>
          <a:p>
            <a:pPr marL="0" indent="0">
              <a:buNone/>
            </a:pPr>
            <a:r>
              <a:rPr lang="en-US" sz="2200" b="1" dirty="0"/>
              <a:t>Results:</a:t>
            </a:r>
          </a:p>
          <a:p>
            <a:r>
              <a:rPr lang="en-US" sz="1500" dirty="0"/>
              <a:t>Gradient Boosting Regression resulted in the best model</a:t>
            </a:r>
          </a:p>
          <a:p>
            <a:r>
              <a:rPr lang="en-US" sz="1500" dirty="0" err="1"/>
              <a:t>GridSearchCV</a:t>
            </a:r>
            <a:r>
              <a:rPr lang="en-US" sz="1500" dirty="0"/>
              <a:t> was then performed to tune the models hyperparameters</a:t>
            </a:r>
          </a:p>
          <a:p>
            <a:r>
              <a:rPr lang="en-US" sz="1500" dirty="0"/>
              <a:t>The final optimized model performed with an R</a:t>
            </a:r>
            <a:r>
              <a:rPr lang="en-US" sz="1500" baseline="30000" dirty="0"/>
              <a:t>2</a:t>
            </a:r>
            <a:r>
              <a:rPr lang="en-US" sz="1500" dirty="0"/>
              <a:t> of ~89%, which used the </a:t>
            </a:r>
            <a:r>
              <a:rPr lang="en-US" sz="1500" dirty="0" err="1"/>
              <a:t>friedman_mse</a:t>
            </a:r>
            <a:r>
              <a:rPr lang="en-US" sz="1500" dirty="0"/>
              <a:t> criterion and squared error loss function</a:t>
            </a:r>
          </a:p>
          <a:p>
            <a:pPr marL="0" indent="0">
              <a:buNone/>
            </a:pPr>
            <a:r>
              <a:rPr lang="en-US" sz="2200" b="1" dirty="0"/>
              <a:t>Feature Importance:</a:t>
            </a:r>
          </a:p>
          <a:p>
            <a:r>
              <a:rPr lang="en-US" sz="1500" dirty="0"/>
              <a:t>Other Assessor Value and Total Area with Garage features had the highest </a:t>
            </a:r>
            <a:r>
              <a:rPr lang="en-US" sz="1500" dirty="0" err="1"/>
              <a:t>importances</a:t>
            </a:r>
            <a:r>
              <a:rPr lang="en-US" sz="1500" dirty="0"/>
              <a:t> with ~0.5 and ~0.25 respectively</a:t>
            </a:r>
          </a:p>
          <a:p>
            <a:pPr marL="457200" lvl="1" indent="0">
              <a:buNone/>
            </a:pPr>
            <a:endParaRPr lang="en-US" sz="1400" dirty="0"/>
          </a:p>
          <a:p>
            <a:pPr lvl="1"/>
            <a:endParaRPr lang="en-US" sz="1400" dirty="0"/>
          </a:p>
          <a:p>
            <a:pPr lvl="2"/>
            <a:endParaRPr lang="en-US" dirty="0"/>
          </a:p>
          <a:p>
            <a:pPr lvl="1"/>
            <a:endParaRPr lang="en-US" dirty="0"/>
          </a:p>
        </p:txBody>
      </p:sp>
      <p:pic>
        <p:nvPicPr>
          <p:cNvPr id="6" name="Picture 5">
            <a:extLst>
              <a:ext uri="{FF2B5EF4-FFF2-40B4-BE49-F238E27FC236}">
                <a16:creationId xmlns:a16="http://schemas.microsoft.com/office/drawing/2014/main" id="{2F9C49BD-85D9-D3C5-BC7C-F3AC13A81F7B}"/>
              </a:ext>
            </a:extLst>
          </p:cNvPr>
          <p:cNvPicPr>
            <a:picLocks noChangeAspect="1"/>
          </p:cNvPicPr>
          <p:nvPr/>
        </p:nvPicPr>
        <p:blipFill>
          <a:blip r:embed="rId2"/>
          <a:srcRect/>
          <a:stretch/>
        </p:blipFill>
        <p:spPr>
          <a:xfrm>
            <a:off x="6096000" y="1752537"/>
            <a:ext cx="5848859" cy="3440506"/>
          </a:xfrm>
          <a:prstGeom prst="rect">
            <a:avLst/>
          </a:prstGeom>
        </p:spPr>
      </p:pic>
    </p:spTree>
    <p:extLst>
      <p:ext uri="{BB962C8B-B14F-4D97-AF65-F5344CB8AC3E}">
        <p14:creationId xmlns:p14="http://schemas.microsoft.com/office/powerpoint/2010/main" val="381911391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77824</TotalTime>
  <Words>2191</Words>
  <Application>Microsoft Macintosh PowerPoint</Application>
  <PresentationFormat>Widescreen</PresentationFormat>
  <Paragraphs>284</Paragraphs>
  <Slides>21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Arial</vt:lpstr>
      <vt:lpstr>Calibri</vt:lpstr>
      <vt:lpstr>Calibri Light</vt:lpstr>
      <vt:lpstr>Office Theme</vt:lpstr>
      <vt:lpstr>PowerPoint Presentation</vt:lpstr>
      <vt:lpstr> Services &amp; Businesses</vt:lpstr>
      <vt:lpstr>Feature Engineering </vt:lpstr>
      <vt:lpstr>Feature Engineering </vt:lpstr>
      <vt:lpstr>Feature Engineering </vt:lpstr>
      <vt:lpstr>Feature Engineering </vt:lpstr>
      <vt:lpstr>Feature Engineering  </vt:lpstr>
      <vt:lpstr>Feature Selection  </vt:lpstr>
      <vt:lpstr>Final Predictive Model Selection </vt:lpstr>
      <vt:lpstr>Compare 2019 &amp; 2021 </vt:lpstr>
      <vt:lpstr>Compare 2019 &amp; 2021 </vt:lpstr>
      <vt:lpstr>Compare 2019 &amp; 2021 </vt:lpstr>
      <vt:lpstr>Compare 2019 &amp; 2021 </vt:lpstr>
      <vt:lpstr>Compare 2019 &amp; 2021 </vt:lpstr>
      <vt:lpstr>Compare 2019 &amp; 2021 </vt:lpstr>
      <vt:lpstr>Compare 2019 &amp; 2021 </vt:lpstr>
      <vt:lpstr>Sample House Sales </vt:lpstr>
      <vt:lpstr>Summary </vt:lpstr>
      <vt:lpstr>Conclusion </vt:lpstr>
      <vt:lpstr>Future Work </vt:lpstr>
      <vt:lpstr> Thank you!   Q&amp;A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Leland Murrin</dc:creator>
  <cp:lastModifiedBy>Leland Murrin</cp:lastModifiedBy>
  <cp:revision>159</cp:revision>
  <dcterms:created xsi:type="dcterms:W3CDTF">2023-07-15T21:09:27Z</dcterms:created>
  <dcterms:modified xsi:type="dcterms:W3CDTF">2023-09-15T21:41:11Z</dcterms:modified>
</cp:coreProperties>
</file>

<file path=docProps/thumbnail.jpeg>
</file>